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handoutMasterIdLst>
    <p:handoutMasterId r:id="rId4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sz="1400"/>
            </a:pPr>
            <a:endParaRPr lang="en-US" sz="14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sz="1400"/>
            </a:pPr>
            <a:fld id="{F1CBD520-23EA-4B8C-AA8B-D85B1FCA3001}" type="slidenum">
              <a:rPr/>
              <a:pPr marL="0" marR="0" lvl="0" indent="0" algn="r" rtl="0" hangingPunct="1">
                <a:lnSpc>
                  <a:spcPct val="100000"/>
                </a:lnSpc>
                <a:spcBef>
                  <a:spcPts val="748"/>
                </a:spcBef>
                <a:spcAft>
                  <a:spcPts val="0"/>
                </a:spcAft>
                <a:buNone/>
                <a:tabLst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  <a:defRPr sz="1400"/>
              </a:pPr>
              <a:t>‹#›</a:t>
            </a:fld>
            <a:endParaRPr lang="en-US" sz="14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0" y="694800"/>
            <a:ext cx="0" cy="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685799" y="4343400"/>
            <a:ext cx="5486040" cy="41144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1">
      <a:lnSpc>
        <a:spcPct val="100000"/>
      </a:lnSpc>
      <a:spcBef>
        <a:spcPts val="448"/>
      </a:spcBef>
      <a:spcAft>
        <a:spcPts val="0"/>
      </a:spcAft>
      <a:tabLst>
        <a:tab pos="0" algn="l"/>
        <a:tab pos="914400" algn="l"/>
        <a:tab pos="1828800" algn="l"/>
        <a:tab pos="2743199" algn="l"/>
        <a:tab pos="3657600" algn="l"/>
        <a:tab pos="4572000" algn="l"/>
        <a:tab pos="5486399" algn="l"/>
        <a:tab pos="6400799" algn="l"/>
        <a:tab pos="7315200" algn="l"/>
        <a:tab pos="8229600" algn="l"/>
        <a:tab pos="9144000" algn="l"/>
        <a:tab pos="10058400" algn="l"/>
      </a:tabLst>
      <a:defRPr lang="en-US" sz="1200" b="0" i="0" u="none" strike="noStrike" baseline="0">
        <a:ln>
          <a:noFill/>
        </a:ln>
        <a:solidFill>
          <a:srgbClr val="000000"/>
        </a:solidFill>
        <a:latin typeface="Calibri" pitchFamily="34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4800"/>
            <a:ext cx="2571120" cy="3428639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3F1961F-2AF4-4524-ABF0-9AF28C5F8027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212B4FB-6415-4631-A720-B2E94D5A06FA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93B4653-3BA7-47C9-AFB2-AAA5C338BCF0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EE48E1-1ACD-4FDD-9F6B-6968856E80D4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04AF64A-5D02-44C0-B8AF-4B48D2BB8654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9D0E14D-829B-4937-BA8E-6FBF11349451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1D3123C-8E87-44DB-AA5D-3DE0BBF11DC2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6986F2C-F2A6-444C-AE96-4FFE28D37267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588F4EB-64E9-47DE-9C29-B971BBE00456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0038767-2BF9-4FAB-9F6E-43600E4C25CA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C309A90-94E5-4454-93F2-969C3A4C67BE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282F48-1C41-4B65-9881-D01C1CFF0104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C44C847-3373-4A45-A864-E496FC6CF37E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B3D882-C57F-4B61-AB82-8B4BE263B543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A4F4B1F-F9AE-440F-AC47-E199A72BC0F0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D7FBE40-3E70-44CA-BFD4-E0C46C5BA341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AB640E-CF65-4D80-A1CC-8F5927AB8A9E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79DC520-7726-412B-BE73-776EA68CC9D8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99A2481-5DA2-47F6-8BB8-C71AE74BEE88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508228-D973-40F3-A87E-315B9DFCC794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2751954-D0CB-4736-9E06-695916AAE9C2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8774419-2605-49FA-ACB6-0FD6570A3622}" type="slidenum">
              <a:rPr/>
              <a:pPr lvl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9FE5C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600200" y="-2209680"/>
            <a:ext cx="9144000" cy="90676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gradFill>
            <a:gsLst>
              <a:gs pos="0">
                <a:srgbClr val="9FE5C0"/>
              </a:gs>
              <a:gs pos="100000">
                <a:srgbClr val="000000"/>
              </a:gs>
            </a:gsLst>
            <a:lin ang="5400000"/>
          </a:gra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0" y="0"/>
            <a:ext cx="380880" cy="6858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9900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0" y="0"/>
            <a:ext cx="380880" cy="228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1B60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Title Placeholder 4"/>
          <p:cNvSpPr txBox="1">
            <a:spLocks noGrp="1"/>
          </p:cNvSpPr>
          <p:nvPr>
            <p:ph type="title"/>
          </p:nvPr>
        </p:nvSpPr>
        <p:spPr>
          <a:xfrm>
            <a:off x="914039" y="609120"/>
            <a:ext cx="7543799" cy="11430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sp>
        <p:nvSpPr>
          <p:cNvPr id="6" name="Text Placeholder 5"/>
          <p:cNvSpPr txBox="1">
            <a:spLocks noGrp="1"/>
          </p:cNvSpPr>
          <p:nvPr>
            <p:ph type="body" idx="1"/>
          </p:nvPr>
        </p:nvSpPr>
        <p:spPr>
          <a:xfrm>
            <a:off x="914039" y="2286000"/>
            <a:ext cx="7543799" cy="36576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2"/>
          </p:nvPr>
        </p:nvSpPr>
        <p:spPr>
          <a:xfrm>
            <a:off x="6629400" y="6095519"/>
            <a:ext cx="2286000" cy="3049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6800" rIns="90000" bIns="46800" anchor="b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3000" b="0" i="0" u="none" strike="noStrike" baseline="0">
                <a:solidFill>
                  <a:srgbClr val="000000"/>
                </a:solidFill>
                <a:latin typeface="Arial Narrow" pitchFamily="34"/>
                <a:ea typeface="DejaVu Sans" pitchFamily="2"/>
                <a:cs typeface="Arimo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3"/>
          </p:nvPr>
        </p:nvSpPr>
        <p:spPr>
          <a:xfrm>
            <a:off x="2285640" y="6095880"/>
            <a:ext cx="4343400" cy="534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3000" b="0" i="0" u="none" strike="noStrike" baseline="0">
                <a:solidFill>
                  <a:srgbClr val="000000"/>
                </a:solidFill>
                <a:latin typeface="Arial Narrow" pitchFamily="34"/>
                <a:ea typeface="DejaVu Sans" pitchFamily="2"/>
                <a:cs typeface="Arimo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4"/>
          </p:nvPr>
        </p:nvSpPr>
        <p:spPr>
          <a:xfrm>
            <a:off x="6629400" y="6400440"/>
            <a:ext cx="2286000" cy="2286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6800" rIns="90000" bIns="46800" anchor="b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3000" b="0" i="0" u="none" strike="noStrike" baseline="0">
                <a:solidFill>
                  <a:srgbClr val="000000"/>
                </a:solidFill>
                <a:latin typeface="Arial Narrow" pitchFamily="34"/>
                <a:ea typeface="DejaVu Sans" pitchFamily="2"/>
                <a:cs typeface="Arimo" pitchFamily="2"/>
              </a:defRPr>
            </a:lvl1pPr>
          </a:lstStyle>
          <a:p>
            <a:pPr lvl="0"/>
            <a:fld id="{862DB2CF-C956-46E6-B228-6573E8C2C1DD}" type="slidenum">
              <a:rPr/>
              <a:pPr lv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marR="0" indent="0" algn="l" rtl="0" hangingPunct="0">
        <a:lnSpc>
          <a:spcPct val="85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en-US" sz="4200" b="0" i="0" u="none" strike="noStrike" baseline="0">
          <a:ln>
            <a:noFill/>
          </a:ln>
          <a:solidFill>
            <a:srgbClr val="F1B60F"/>
          </a:solidFill>
          <a:latin typeface="Arial" pitchFamily="18"/>
        </a:defRPr>
      </a:lvl1pPr>
    </p:titleStyle>
    <p:bodyStyle>
      <a:lvl1pPr marL="0" marR="0" indent="0" algn="l" rtl="0" hangingPunct="0">
        <a:lnSpc>
          <a:spcPct val="100000"/>
        </a:lnSpc>
        <a:spcBef>
          <a:spcPts val="2248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en-US" sz="3000" b="0" i="0" u="none" strike="noStrike" baseline="0">
          <a:ln>
            <a:noFill/>
          </a:ln>
          <a:solidFill>
            <a:srgbClr val="FFFFFF"/>
          </a:solidFill>
          <a:latin typeface="Arial" pitchFamily="18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9FE5C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600200" y="-2209680"/>
            <a:ext cx="9144000" cy="90676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gradFill>
            <a:gsLst>
              <a:gs pos="0">
                <a:srgbClr val="9FE5C0"/>
              </a:gs>
              <a:gs pos="100000">
                <a:srgbClr val="000000"/>
              </a:gs>
            </a:gsLst>
            <a:lin ang="5400000"/>
          </a:gra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0" y="0"/>
            <a:ext cx="380880" cy="6858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9900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0" y="0"/>
            <a:ext cx="380880" cy="228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1B60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Title Placeholder 4"/>
          <p:cNvSpPr txBox="1">
            <a:spLocks noGrp="1"/>
          </p:cNvSpPr>
          <p:nvPr>
            <p:ph type="title"/>
          </p:nvPr>
        </p:nvSpPr>
        <p:spPr>
          <a:xfrm>
            <a:off x="914039" y="609120"/>
            <a:ext cx="7543799" cy="11430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sp>
        <p:nvSpPr>
          <p:cNvPr id="6" name="Text Placeholder 5"/>
          <p:cNvSpPr txBox="1">
            <a:spLocks noGrp="1"/>
          </p:cNvSpPr>
          <p:nvPr>
            <p:ph type="body" idx="1"/>
          </p:nvPr>
        </p:nvSpPr>
        <p:spPr>
          <a:xfrm>
            <a:off x="914039" y="2286000"/>
            <a:ext cx="7543799" cy="36576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kern="1200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2"/>
          </p:nvPr>
        </p:nvSpPr>
        <p:spPr>
          <a:xfrm>
            <a:off x="6629400" y="6095519"/>
            <a:ext cx="2286000" cy="30492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b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349"/>
              </a:spcBef>
              <a:spcAft>
                <a:spcPts val="0"/>
              </a:spcAft>
              <a:buNone/>
              <a:tabLst/>
              <a:defRPr lang="en-US" sz="1400" kern="1200">
                <a:solidFill>
                  <a:srgbClr val="FFFFFF"/>
                </a:solidFill>
                <a:latin typeface="Arial" pitchFamily="18"/>
                <a:ea typeface="DejaVu Sans" pitchFamily="2"/>
                <a:cs typeface="Arimo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3"/>
          </p:nvPr>
        </p:nvSpPr>
        <p:spPr>
          <a:xfrm>
            <a:off x="2285640" y="6095880"/>
            <a:ext cx="4343400" cy="53496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/>
          <a:lstStyle>
            <a:lvl1pPr lvl="0" rtl="0" hangingPunct="0">
              <a:buNone/>
              <a:tabLst/>
              <a:defRPr lang="en-US" sz="1400" kern="1200">
                <a:solidFill>
                  <a:srgbClr val="FFFFFF"/>
                </a:solidFill>
                <a:latin typeface="Arial" pitchFamily="18"/>
                <a:ea typeface="DejaVu Sans" pitchFamily="2"/>
                <a:cs typeface="Arimo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4"/>
          </p:nvPr>
        </p:nvSpPr>
        <p:spPr>
          <a:xfrm>
            <a:off x="6629400" y="6400440"/>
            <a:ext cx="2286000" cy="22860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b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349"/>
              </a:spcBef>
              <a:spcAft>
                <a:spcPts val="0"/>
              </a:spcAft>
              <a:buNone/>
              <a:tabLst/>
              <a:defRPr lang="en-US" sz="1400" kern="1200">
                <a:solidFill>
                  <a:srgbClr val="FFFFFF"/>
                </a:solidFill>
                <a:latin typeface="Arial" pitchFamily="18"/>
                <a:ea typeface="DejaVu Sans" pitchFamily="2"/>
                <a:cs typeface="Arimo" pitchFamily="2"/>
              </a:defRPr>
            </a:lvl1pPr>
          </a:lstStyle>
          <a:p>
            <a:pPr lvl="0"/>
            <a:fld id="{09BB7438-C4A8-469F-B510-6789DA52A149}" type="slidenum">
              <a:rPr/>
              <a:pPr lv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marR="0" indent="0" algn="l" rtl="0" hangingPunct="0">
        <a:lnSpc>
          <a:spcPct val="85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en-US" sz="4200" b="0" i="0" u="none" strike="noStrike" kern="1200" baseline="0">
          <a:ln>
            <a:noFill/>
          </a:ln>
          <a:solidFill>
            <a:srgbClr val="F1B60F"/>
          </a:solidFill>
          <a:latin typeface="Arial" pitchFamily="18"/>
        </a:defRPr>
      </a:lvl1pPr>
    </p:titleStyle>
    <p:bodyStyle>
      <a:lvl1pPr marL="0" marR="0" indent="0" algn="l" rtl="0" hangingPunct="0">
        <a:lnSpc>
          <a:spcPct val="100000"/>
        </a:lnSpc>
        <a:spcBef>
          <a:spcPts val="2248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en-US" sz="3000" b="0" i="0" u="none" strike="noStrike" kern="1200" baseline="0">
          <a:ln>
            <a:noFill/>
          </a:ln>
          <a:solidFill>
            <a:srgbClr val="FFFFFF"/>
          </a:solidFill>
          <a:latin typeface="Arial" pitchFamily="18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КОЖНО - СЛУЗОКОЖНА                        СЕМИОТ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80880" y="1599840"/>
            <a:ext cx="8763120" cy="2133720"/>
          </a:xfrm>
        </p:spPr>
        <p:txBody>
          <a:bodyPr wrap="square" lIns="91440" tIns="45720" rIns="91440" bIns="45720"/>
          <a:lstStyle>
            <a:defPPr lvl="0">
              <a:buNone/>
            </a:defPPr>
            <a:lvl1pPr lvl="0">
              <a:buNone/>
            </a:lvl1pPr>
          </a:lstStyle>
          <a:p>
            <a:pPr lvl="0" algn="ctr" hangingPunct="1"/>
            <a:r>
              <a:rPr lang="x-none" sz="5400" b="1" i="1">
                <a:effectLst>
                  <a:outerShdw dist="17961" dir="2700000">
                    <a:scrgbClr r="0" g="0" b="0"/>
                  </a:outerShdw>
                </a:effectLst>
              </a:rPr>
              <a:t>КОЖНО</a:t>
            </a:r>
            <a:r>
              <a:rPr lang="en-US" sz="5400" b="1" i="1">
                <a:effectLst>
                  <a:outerShdw dist="17961" dir="2700000">
                    <a:scrgbClr r="0" g="0" b="0"/>
                  </a:outerShdw>
                </a:effectLst>
              </a:rPr>
              <a:t> - </a:t>
            </a:r>
            <a:r>
              <a:rPr lang="x-none" sz="5400" b="1" i="1">
                <a:effectLst>
                  <a:outerShdw dist="17961" dir="2700000">
                    <a:scrgbClr r="0" g="0" b="0"/>
                  </a:outerShdw>
                </a:effectLst>
              </a:rPr>
              <a:t>СЛУЗОКОЖНА</a:t>
            </a:r>
            <a:r>
              <a:rPr lang="en-US" sz="5400" b="1" i="1">
                <a:effectLst>
                  <a:outerShdw dist="17961" dir="2700000">
                    <a:scrgbClr r="0" g="0" b="0"/>
                  </a:outerShdw>
                </a:effectLst>
              </a:rPr>
              <a:t>   </a:t>
            </a:r>
            <a:br>
              <a:rPr lang="en-US" sz="5400" b="1" i="1">
                <a:effectLst>
                  <a:outerShdw dist="17961" dir="2700000">
                    <a:scrgbClr r="0" g="0" b="0"/>
                  </a:outerShdw>
                </a:effectLst>
              </a:rPr>
            </a:br>
            <a:r>
              <a:rPr lang="en-US" sz="5400" b="1" i="1">
                <a:effectLst>
                  <a:outerShdw dist="17961" dir="2700000">
                    <a:scrgbClr r="0" g="0" b="0"/>
                  </a:outerShdw>
                </a:effectLst>
              </a:rPr>
              <a:t>                    </a:t>
            </a:r>
            <a:r>
              <a:rPr lang="x-none" sz="5400" b="1" i="1">
                <a:effectLst>
                  <a:outerShdw dist="17961" dir="2700000">
                    <a:scrgbClr r="0" g="0" b="0"/>
                  </a:outerShdw>
                </a:effectLst>
              </a:rPr>
              <a:t>СЕМИОТИКА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l_46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914400" y="433440"/>
            <a:ext cx="3809880" cy="2565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 descr="Sl_46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914400" y="3886200"/>
            <a:ext cx="3733920" cy="2516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Sl_464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4876920" y="444599"/>
            <a:ext cx="3733560" cy="255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 descr="Sl_465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4876920" y="3886200"/>
            <a:ext cx="3733560" cy="2527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6"/>
          <p:cNvSpPr/>
          <p:nvPr/>
        </p:nvSpPr>
        <p:spPr>
          <a:xfrm>
            <a:off x="3352680" y="3124079"/>
            <a:ext cx="4629600" cy="581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32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Bulla </a:t>
            </a:r>
            <a:r>
              <a:rPr lang="x-none" sz="32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2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( плих, мехур)</a:t>
            </a:r>
          </a:p>
        </p:txBody>
      </p:sp>
      <p:sp>
        <p:nvSpPr>
          <p:cNvPr id="7" name="Text Box 7"/>
          <p:cNvSpPr/>
          <p:nvPr/>
        </p:nvSpPr>
        <p:spPr>
          <a:xfrm>
            <a:off x="1905120" y="2666880"/>
            <a:ext cx="3475440" cy="337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BULLA INTRAEPITHELIALIS</a:t>
            </a:r>
          </a:p>
        </p:txBody>
      </p:sp>
      <p:sp>
        <p:nvSpPr>
          <p:cNvPr id="8" name="Text Box 8"/>
          <p:cNvSpPr/>
          <p:nvPr/>
        </p:nvSpPr>
        <p:spPr>
          <a:xfrm>
            <a:off x="4876920" y="2743199"/>
            <a:ext cx="3962160" cy="580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BULLA INTRAEPITHELIALIS - PRESEK</a:t>
            </a:r>
          </a:p>
        </p:txBody>
      </p:sp>
      <p:sp>
        <p:nvSpPr>
          <p:cNvPr id="9" name="Text Box 9"/>
          <p:cNvSpPr/>
          <p:nvPr/>
        </p:nvSpPr>
        <p:spPr>
          <a:xfrm>
            <a:off x="2057400" y="3886200"/>
            <a:ext cx="3211920" cy="337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BULLA SUBEPITHELIALIS</a:t>
            </a:r>
          </a:p>
        </p:txBody>
      </p:sp>
      <p:sp>
        <p:nvSpPr>
          <p:cNvPr id="10" name="Text Box 10"/>
          <p:cNvSpPr/>
          <p:nvPr/>
        </p:nvSpPr>
        <p:spPr>
          <a:xfrm>
            <a:off x="5165640" y="3697200"/>
            <a:ext cx="184320" cy="549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1" name="Text Box 11"/>
          <p:cNvSpPr/>
          <p:nvPr/>
        </p:nvSpPr>
        <p:spPr>
          <a:xfrm>
            <a:off x="4800600" y="3886200"/>
            <a:ext cx="3505319" cy="580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BULLA SUBEPITHELIALIS - PRESEK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indent="0"/>
            <a:endParaRPr lang="en-US">
              <a:latin typeface="Arial" pitchFamily="18"/>
            </a:endParaRPr>
          </a:p>
        </p:txBody>
      </p:sp>
      <p:pic>
        <p:nvPicPr>
          <p:cNvPr id="4" name="Picture 4" descr="40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80880" y="762120"/>
            <a:ext cx="3346560" cy="2220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 descr="pemphigus vulgaris 3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57477" r="53887" b="33934"/>
          <a:stretch>
            <a:fillRect/>
          </a:stretch>
        </p:blipFill>
        <p:spPr>
          <a:xfrm>
            <a:off x="3657600" y="3429000"/>
            <a:ext cx="2895479" cy="268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bullaDictionary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6858000" y="190440"/>
            <a:ext cx="1905120" cy="1905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7" descr="angina-bullosa-shemoragicna bula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3886200" y="685799"/>
            <a:ext cx="2743199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8" descr="bula na jeziku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 l="20002" t="43321" r="17306"/>
          <a:stretch>
            <a:fillRect/>
          </a:stretch>
        </p:blipFill>
        <p:spPr>
          <a:xfrm>
            <a:off x="380880" y="3962520"/>
            <a:ext cx="3200400" cy="2539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Oval 9"/>
          <p:cNvSpPr/>
          <p:nvPr/>
        </p:nvSpPr>
        <p:spPr>
          <a:xfrm rot="190800">
            <a:off x="799994" y="4851354"/>
            <a:ext cx="914400" cy="6857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noFill/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10" name="Picture 10" descr="lichem planus bullosus  1"/>
          <p:cNvPicPr>
            <a:picLocks noChangeAspect="1"/>
          </p:cNvPicPr>
          <p:nvPr/>
        </p:nvPicPr>
        <p:blipFill>
          <a:blip r:embed="rId8" cstate="print">
            <a:alphaModFix/>
            <a:lum/>
          </a:blip>
          <a:srcRect t="22464" r="21119" b="15904"/>
          <a:stretch>
            <a:fillRect/>
          </a:stretch>
        </p:blipFill>
        <p:spPr>
          <a:xfrm>
            <a:off x="6858000" y="5029200"/>
            <a:ext cx="1905120" cy="15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1" descr="ujed"/>
          <p:cNvPicPr>
            <a:picLocks noChangeAspect="1"/>
          </p:cNvPicPr>
          <p:nvPr/>
        </p:nvPicPr>
        <p:blipFill>
          <a:blip r:embed="rId9" cstate="print">
            <a:alphaModFix/>
            <a:lum/>
          </a:blip>
          <a:srcRect l="12603" t="13000" r="14764" b="8052"/>
          <a:stretch>
            <a:fillRect/>
          </a:stretch>
        </p:blipFill>
        <p:spPr>
          <a:xfrm>
            <a:off x="6629400" y="2362320"/>
            <a:ext cx="2362320" cy="24382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val 12"/>
          <p:cNvSpPr/>
          <p:nvPr/>
        </p:nvSpPr>
        <p:spPr>
          <a:xfrm>
            <a:off x="7315200" y="5257800"/>
            <a:ext cx="1143000" cy="1143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noFill/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257800" y="153000"/>
            <a:ext cx="38862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Пустула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(гнојаница)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35046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6576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6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380880" y="153000"/>
            <a:ext cx="40240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величини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–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слична везикули</a:t>
            </a:r>
          </a:p>
        </p:txBody>
      </p:sp>
      <p:sp>
        <p:nvSpPr>
          <p:cNvPr id="6" name="Rectangle 6"/>
          <p:cNvSpPr/>
          <p:nvPr/>
        </p:nvSpPr>
        <p:spPr>
          <a:xfrm>
            <a:off x="5334120" y="1752479"/>
            <a:ext cx="60195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Унилокуларна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састављена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једне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шупљине</a:t>
            </a:r>
          </a:p>
        </p:txBody>
      </p:sp>
      <p:sp>
        <p:nvSpPr>
          <p:cNvPr id="7" name="Rectangle 7"/>
          <p:cNvSpPr/>
          <p:nvPr/>
        </p:nvSpPr>
        <p:spPr>
          <a:xfrm>
            <a:off x="533520" y="606600"/>
            <a:ext cx="20574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Ретко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среће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слузоко</a:t>
            </a:r>
            <a:r>
              <a:rPr lang="sr-Cyrl-RS" b="1" dirty="0" smtClean="0"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ж</a:t>
            </a:r>
            <a:r>
              <a:rPr lang="en-U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endParaRPr lang="en-US" sz="1800" b="1" i="0" u="none" strike="noStrike" baseline="0" dirty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2133600" y="1828800"/>
            <a:ext cx="293291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Честа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кожи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лица</a:t>
            </a:r>
            <a:endParaRPr lang="en-US" sz="1800" b="1" i="0" u="none" strike="noStrike" baseline="0" dirty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семимукози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усана</a:t>
            </a:r>
            <a:endParaRPr lang="en-US" sz="1800" b="1" i="0" u="none" strike="noStrike" baseline="0" dirty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2895479" y="2664000"/>
            <a:ext cx="86868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Прскањем пустуле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 оралној слузокожи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		   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еродована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површина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-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ерозија</a:t>
            </a:r>
          </a:p>
        </p:txBody>
      </p:sp>
      <p:sp>
        <p:nvSpPr>
          <p:cNvPr id="10" name="Rectangle 10"/>
          <p:cNvSpPr/>
          <p:nvPr/>
        </p:nvSpPr>
        <p:spPr>
          <a:xfrm>
            <a:off x="4648320" y="335520"/>
            <a:ext cx="44956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.</a:t>
            </a:r>
          </a:p>
        </p:txBody>
      </p:sp>
      <p:sp>
        <p:nvSpPr>
          <p:cNvPr id="11" name="Rectangle 11"/>
          <p:cNvSpPr/>
          <p:nvPr/>
        </p:nvSpPr>
        <p:spPr>
          <a:xfrm>
            <a:off x="5638680" y="838080"/>
            <a:ext cx="5029200" cy="81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13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Times New Roman" pitchFamily="18"/>
                <a:cs typeface="Times New Roman" pitchFamily="18"/>
              </a:rPr>
              <a:t> 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Times New Roman" pitchFamily="18"/>
                <a:cs typeface="Times New Roman" pitchFamily="18"/>
              </a:rPr>
              <a:t>примарна ефлоресценца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3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Times New Roman" pitchFamily="18"/>
                <a:cs typeface="Times New Roman" pitchFamily="18"/>
              </a:rPr>
              <a:t>интраепидермална</a:t>
            </a:r>
          </a:p>
        </p:txBody>
      </p:sp>
      <p:sp>
        <p:nvSpPr>
          <p:cNvPr id="12" name="Rectangle 12"/>
          <p:cNvSpPr/>
          <p:nvPr/>
        </p:nvSpPr>
        <p:spPr>
          <a:xfrm>
            <a:off x="838080" y="3657600"/>
            <a:ext cx="21157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Squama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љуспа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13" name="Rectangle 13"/>
          <p:cNvSpPr/>
          <p:nvPr/>
        </p:nvSpPr>
        <p:spPr>
          <a:xfrm>
            <a:off x="3048120" y="4038479"/>
            <a:ext cx="3581279" cy="119430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9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секундрана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ефлоресценца</a:t>
            </a:r>
          </a:p>
          <a:p>
            <a:pPr marL="0" marR="0" lvl="0" indent="0" algn="l" rtl="0" hangingPunct="1">
              <a:lnSpc>
                <a:spcPct val="9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ж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en-U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 семимукози</a:t>
            </a:r>
          </a:p>
          <a:p>
            <a:pPr marL="0" marR="0" lvl="0" indent="0" algn="l" rtl="0" hangingPunct="1">
              <a:lnSpc>
                <a:spcPct val="9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последица 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патоло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ш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ког</a:t>
            </a:r>
            <a:r>
              <a:rPr lang="en-U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  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	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оро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ж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авања</a:t>
            </a:r>
            <a:endParaRPr lang="x-none" sz="1800" b="1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14" name="Picture 14" descr="CheilitisExfolia105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172200" y="4724280"/>
            <a:ext cx="2763720" cy="186876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 Box 15"/>
          <p:cNvSpPr/>
          <p:nvPr/>
        </p:nvSpPr>
        <p:spPr>
          <a:xfrm>
            <a:off x="6400800" y="6248520"/>
            <a:ext cx="2743200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SQUAMA - 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ПРЕСЕК</a:t>
            </a:r>
            <a:endParaRPr lang="x-none" sz="1800" b="1" i="0" u="none" strike="noStrike" baseline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533400" y="4800600"/>
            <a:ext cx="5562360" cy="175650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Манифестује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endParaRPr lang="en-US" sz="1800" b="1" i="0" u="none" strike="noStrike" baseline="0" dirty="0">
              <a:ln>
                <a:noFill/>
              </a:ln>
              <a:solidFill>
                <a:srgbClr val="FF6600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љу</a:t>
            </a:r>
            <a:r>
              <a:rPr lang="sr-Cyrl-RS" sz="1800" b="1" i="0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ш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тењем,које</a:t>
            </a:r>
            <a:r>
              <a:rPr lang="x-none" sz="1800" b="1" i="0" u="none" strike="noStrike" baseline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мо</a:t>
            </a:r>
            <a:r>
              <a:rPr lang="sr-Cyrl-RS" sz="1800" b="1" i="0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ж</a:t>
            </a:r>
            <a:r>
              <a:rPr lang="en-US" sz="1800" b="1" i="0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е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бити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у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виду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ситних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пло</a:t>
            </a:r>
            <a:r>
              <a:rPr lang="sr-Cyrl-RS" sz="1800" b="1" i="0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ч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ица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питиријазиформно</a:t>
            </a: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)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x-none" sz="1800" b="0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ве</a:t>
            </a:r>
            <a:r>
              <a:rPr lang="sr-Cyrl-RS" sz="1800" b="1" i="0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ћ</a:t>
            </a:r>
            <a:r>
              <a:rPr lang="en-US" sz="1800" b="1" i="0" u="none" strike="noStrike" baseline="0" dirty="0" err="1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их</a:t>
            </a:r>
            <a:r>
              <a:rPr lang="x-none" sz="1800" b="1" i="0" u="none" strike="noStrike" baseline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сквама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десквамативно</a:t>
            </a: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)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у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облику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ламела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ексфолијативно-ламелозна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decel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Class="entr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decel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Class="entr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Class="ent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8" grpId="0"/>
      <p:bldP spid="9" grpId="0"/>
      <p:bldP spid="10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erpes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09480" y="228600"/>
            <a:ext cx="2152800" cy="274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heilitis eksfoliativa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648320" y="533520"/>
            <a:ext cx="3504959" cy="2931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7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5105520" y="4114800"/>
            <a:ext cx="3252600" cy="216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cheil exfoliativa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1295280" y="3809880"/>
            <a:ext cx="2438640" cy="2438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4038479" y="0"/>
            <a:ext cx="4572000" cy="1361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Папула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чворић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најчешћа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ефлоресценца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чврстим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садржајем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јавља се код разних дерматоза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32760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5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5486399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57200" y="1998360"/>
            <a:ext cx="36576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ВЕЛИЧИНА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варира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величине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зрна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проса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нокта</a:t>
            </a:r>
          </a:p>
        </p:txBody>
      </p:sp>
      <p:pic>
        <p:nvPicPr>
          <p:cNvPr id="6" name="Picture 6" descr="Sl_518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09480" y="228600"/>
            <a:ext cx="2667240" cy="181943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7"/>
          <p:cNvSpPr/>
          <p:nvPr/>
        </p:nvSpPr>
        <p:spPr>
          <a:xfrm>
            <a:off x="4038479" y="1753200"/>
            <a:ext cx="30481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округлог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облика</a:t>
            </a:r>
          </a:p>
        </p:txBody>
      </p:sp>
      <p:sp>
        <p:nvSpPr>
          <p:cNvPr id="8" name="Rectangle 8"/>
          <p:cNvSpPr/>
          <p:nvPr/>
        </p:nvSpPr>
        <p:spPr>
          <a:xfrm>
            <a:off x="4038479" y="2056680"/>
            <a:ext cx="57150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0" u="none" strike="noStrike" baseline="0" dirty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боје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нормалне коже и семимукозе</a:t>
            </a:r>
          </a:p>
        </p:txBody>
      </p:sp>
      <p:sp>
        <p:nvSpPr>
          <p:cNvPr id="9" name="Rectangle 9"/>
          <p:cNvSpPr/>
          <p:nvPr/>
        </p:nvSpPr>
        <p:spPr>
          <a:xfrm>
            <a:off x="1371599" y="2818440"/>
            <a:ext cx="74674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Конфигурација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полукугласта, пљосната и чунаста</a:t>
            </a:r>
          </a:p>
        </p:txBody>
      </p:sp>
      <p:sp>
        <p:nvSpPr>
          <p:cNvPr id="10" name="Rectangle 10"/>
          <p:cNvSpPr/>
          <p:nvPr/>
        </p:nvSpPr>
        <p:spPr>
          <a:xfrm>
            <a:off x="4724280" y="2361240"/>
            <a:ext cx="563904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(може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бити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црвене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беле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смеђе)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962520" y="3398040"/>
            <a:ext cx="647676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Papula erosiva</a:t>
            </a:r>
            <a:r>
              <a:rPr lang="x-none" sz="1800" b="0" i="1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1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еродује се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 површини</a:t>
            </a:r>
          </a:p>
        </p:txBody>
      </p:sp>
      <p:sp>
        <p:nvSpPr>
          <p:cNvPr id="12" name="Rectangle 12"/>
          <p:cNvSpPr/>
          <p:nvPr/>
        </p:nvSpPr>
        <p:spPr>
          <a:xfrm>
            <a:off x="381000" y="3429000"/>
            <a:ext cx="71629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2346120" marR="0" lvl="0" indent="-234612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260520" algn="l"/>
                <a:tab pos="4174920" algn="l"/>
                <a:tab pos="5089319" algn="l"/>
                <a:tab pos="6003720" algn="l"/>
                <a:tab pos="6918120" algn="l"/>
                <a:tab pos="7832519" algn="l"/>
                <a:tab pos="8746919" algn="l"/>
                <a:tab pos="9661320" algn="l"/>
                <a:tab pos="10575720" algn="l"/>
                <a:tab pos="11490120" algn="l"/>
                <a:tab pos="12404520" algn="l"/>
              </a:tabLst>
            </a:pPr>
            <a:r>
              <a:rPr lang="x-none" sz="1800" b="1" i="1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Папула код лихена</a:t>
            </a:r>
            <a:r>
              <a:rPr lang="x-none" sz="1800" b="0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2346120" marR="0" lvl="0" indent="-234612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260520" algn="l"/>
                <a:tab pos="4174920" algn="l"/>
                <a:tab pos="5089319" algn="l"/>
                <a:tab pos="6003720" algn="l"/>
                <a:tab pos="6918120" algn="l"/>
                <a:tab pos="7832519" algn="l"/>
                <a:tab pos="8746919" algn="l"/>
                <a:tab pos="9661320" algn="l"/>
                <a:tab pos="10575720" algn="l"/>
                <a:tab pos="11490120" algn="l"/>
                <a:tab pos="1240452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полигоналног облика, сјајне</a:t>
            </a:r>
          </a:p>
          <a:p>
            <a:pPr marL="2346120" marR="0" lvl="0" indent="-234612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260520" algn="l"/>
                <a:tab pos="4174920" algn="l"/>
                <a:tab pos="5089319" algn="l"/>
                <a:tab pos="6003720" algn="l"/>
                <a:tab pos="6918120" algn="l"/>
                <a:tab pos="7832519" algn="l"/>
                <a:tab pos="8746919" algn="l"/>
                <a:tab pos="9661320" algn="l"/>
                <a:tab pos="10575720" algn="l"/>
                <a:tab pos="11490120" algn="l"/>
                <a:tab pos="1240452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површине и централног 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удубљења</a:t>
            </a:r>
            <a:endParaRPr lang="x-none" sz="1800" b="1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3" name="Rectangle 13"/>
          <p:cNvSpPr/>
          <p:nvPr/>
        </p:nvSpPr>
        <p:spPr>
          <a:xfrm>
            <a:off x="380880" y="4340520"/>
            <a:ext cx="609624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оралној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слузокожи</a:t>
            </a:r>
            <a:endParaRPr lang="en-US" sz="1800" b="1" i="0" u="none" strike="noStrike" baseline="0" dirty="0">
              <a:ln>
                <a:noFill/>
              </a:ln>
              <a:solidFill>
                <a:srgbClr val="FFFF00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лихенска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папула</a:t>
            </a:r>
            <a:r>
              <a:rPr lang="x-none" sz="1800" b="0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бела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и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гради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неправилне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мреже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показује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симетрични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распоред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4" name="Text Box 14"/>
          <p:cNvSpPr/>
          <p:nvPr/>
        </p:nvSpPr>
        <p:spPr>
          <a:xfrm>
            <a:off x="533520" y="200160"/>
            <a:ext cx="1874657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PAPULA - 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ПРЕСЕК</a:t>
            </a:r>
            <a:endParaRPr lang="x-none" sz="1800" b="1" i="0" u="none" strike="noStrike" baseline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5" name="Rectangle 15"/>
          <p:cNvSpPr/>
          <p:nvPr/>
        </p:nvSpPr>
        <p:spPr>
          <a:xfrm>
            <a:off x="609480" y="5924879"/>
            <a:ext cx="7696440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саставу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-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кутане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епидермалне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тј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.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епителијалне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мешовите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 </a:t>
            </a:r>
          </a:p>
        </p:txBody>
      </p:sp>
      <p:sp>
        <p:nvSpPr>
          <p:cNvPr id="16" name="Rectangle 16"/>
          <p:cNvSpPr/>
          <p:nvPr/>
        </p:nvSpPr>
        <p:spPr>
          <a:xfrm>
            <a:off x="380880" y="5274720"/>
            <a:ext cx="609624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Папула која заузима већу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површину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назива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плак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плочица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x-none" sz="1800" b="1" i="1" u="none" strike="noStrike" baseline="0">
              <a:ln>
                <a:noFill/>
              </a:ln>
              <a:solidFill>
                <a:srgbClr val="FF66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17" name="Picture 17" descr="Sl_52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r="24535"/>
          <a:stretch>
            <a:fillRect/>
          </a:stretch>
        </p:blipFill>
        <p:spPr>
          <a:xfrm>
            <a:off x="6556320" y="3809880"/>
            <a:ext cx="2587680" cy="2266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decel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3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618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876920" y="4135320"/>
            <a:ext cx="3504959" cy="228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09480" y="3733920"/>
            <a:ext cx="3581640" cy="249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lichem planus reticularis 1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609480" y="304920"/>
            <a:ext cx="3200400" cy="311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0" descr="15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 r="18547"/>
          <a:stretch>
            <a:fillRect/>
          </a:stretch>
        </p:blipFill>
        <p:spPr>
          <a:xfrm>
            <a:off x="4876920" y="304920"/>
            <a:ext cx="3504959" cy="3074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62520" y="239400"/>
            <a:ext cx="6324479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Тубер 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дермални чвор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1" i="1" u="none" strike="noStrike" baseline="0">
              <a:ln>
                <a:noFill/>
              </a:ln>
              <a:solidFill>
                <a:srgbClr val="FFFF00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en-US" sz="1800" b="0" i="1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примарна дермална творевина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 изгледу и конфигурацији сличан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папули</a:t>
            </a:r>
          </a:p>
        </p:txBody>
      </p:sp>
      <p:sp>
        <p:nvSpPr>
          <p:cNvPr id="3" name="Rectangle 3"/>
          <p:cNvSpPr/>
          <p:nvPr/>
        </p:nvSpPr>
        <p:spPr>
          <a:xfrm>
            <a:off x="2209680" y="1597320"/>
            <a:ext cx="2860376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ВЕЛИЧИНА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оби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ч</a:t>
            </a:r>
            <a:r>
              <a:rPr lang="en-US" sz="1800" b="1" i="0" u="none" strike="noStrike" baseline="0" dirty="0" err="1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но</a:t>
            </a:r>
            <a:r>
              <a:rPr lang="en-U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већи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зрна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грашка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4290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57200" y="943560"/>
            <a:ext cx="220463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спорије,</a:t>
            </a:r>
          </a:p>
        </p:txBody>
      </p:sp>
      <p:sp>
        <p:nvSpPr>
          <p:cNvPr id="6" name="Rectangle 6"/>
          <p:cNvSpPr/>
          <p:nvPr/>
        </p:nvSpPr>
        <p:spPr>
          <a:xfrm>
            <a:off x="457200" y="1446840"/>
            <a:ext cx="17946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а дуже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траје</a:t>
            </a:r>
          </a:p>
        </p:txBody>
      </p:sp>
      <p:sp>
        <p:nvSpPr>
          <p:cNvPr id="7" name="Rectangle 7"/>
          <p:cNvSpPr/>
          <p:nvPr/>
        </p:nvSpPr>
        <p:spPr>
          <a:xfrm>
            <a:off x="457200" y="2206800"/>
            <a:ext cx="2895479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После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исчезавања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оставља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ожиљак</a:t>
            </a:r>
          </a:p>
        </p:txBody>
      </p:sp>
      <p:sp>
        <p:nvSpPr>
          <p:cNvPr id="8" name="Rectangle 8"/>
          <p:cNvSpPr/>
          <p:nvPr/>
        </p:nvSpPr>
        <p:spPr>
          <a:xfrm>
            <a:off x="5866199" y="1749599"/>
            <a:ext cx="26265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Карактеристичан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је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за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DC59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III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DC59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стадијум луеса</a:t>
            </a:r>
          </a:p>
        </p:txBody>
      </p:sp>
      <p:sp>
        <p:nvSpPr>
          <p:cNvPr id="9" name="Rectangle 9"/>
          <p:cNvSpPr/>
          <p:nvPr/>
        </p:nvSpPr>
        <p:spPr>
          <a:xfrm>
            <a:off x="457200" y="3963959"/>
            <a:ext cx="2895479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 smtClean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Nodus</a:t>
            </a:r>
            <a:r>
              <a:rPr lang="sr-Cyrl-RS" sz="1800" b="1" i="1" u="none" strike="noStrike" baseline="0" dirty="0" smtClean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хиподермални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чвор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10" name="Rectangle 10"/>
          <p:cNvSpPr/>
          <p:nvPr/>
        </p:nvSpPr>
        <p:spPr>
          <a:xfrm>
            <a:off x="4038479" y="2587680"/>
            <a:ext cx="36576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Тубер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између прстију,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када ухватимо тај део коже</a:t>
            </a:r>
          </a:p>
        </p:txBody>
      </p:sp>
      <p:sp>
        <p:nvSpPr>
          <p:cNvPr id="11" name="Rectangle 11"/>
          <p:cNvSpPr/>
          <p:nvPr/>
        </p:nvSpPr>
        <p:spPr>
          <a:xfrm flipV="1">
            <a:off x="380880" y="39618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7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3733920" y="4115520"/>
            <a:ext cx="48006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1888920" marR="0" lvl="0" indent="-188892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2803320" algn="l"/>
                <a:tab pos="3717720" algn="l"/>
                <a:tab pos="4632119" algn="l"/>
                <a:tab pos="5546520" algn="l"/>
                <a:tab pos="6460920" algn="l"/>
                <a:tab pos="7375319" algn="l"/>
                <a:tab pos="8289719" algn="l"/>
                <a:tab pos="9204120" algn="l"/>
                <a:tab pos="10118520" algn="l"/>
                <a:tab pos="11032920" algn="l"/>
                <a:tab pos="1194732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Нодус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остаје испод прстију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јер је</a:t>
            </a:r>
          </a:p>
        </p:txBody>
      </p:sp>
      <p:sp>
        <p:nvSpPr>
          <p:cNvPr id="13" name="Rectangle 13"/>
          <p:cNvSpPr/>
          <p:nvPr/>
        </p:nvSpPr>
        <p:spPr>
          <a:xfrm>
            <a:off x="1523880" y="3478320"/>
            <a:ext cx="1566752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При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палпацији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4" name="Rectangle 14"/>
          <p:cNvSpPr/>
          <p:nvPr/>
        </p:nvSpPr>
        <p:spPr>
          <a:xfrm>
            <a:off x="4724280" y="4572000"/>
            <a:ext cx="385775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хиподермална творевина</a:t>
            </a:r>
          </a:p>
        </p:txBody>
      </p:sp>
      <p:sp>
        <p:nvSpPr>
          <p:cNvPr id="15" name="Rectangle 15"/>
          <p:cNvSpPr/>
          <p:nvPr/>
        </p:nvSpPr>
        <p:spPr>
          <a:xfrm>
            <a:off x="457200" y="5070600"/>
            <a:ext cx="53341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У самом нодусу долази до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некрозе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те настају дубоки дефекти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свих слојева коже, који се називају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ул</a:t>
            </a:r>
            <a:r>
              <a:rPr lang="sr-Cyrl-R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</a:t>
            </a:r>
            <a:r>
              <a:rPr lang="x-none" sz="1800" b="1" i="1" u="none" strike="noStrike" baseline="0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ус</a:t>
            </a:r>
            <a:endParaRPr lang="x-none" sz="1800" b="1" i="1" u="none" strike="noStrike" baseline="0">
              <a:ln>
                <a:noFill/>
              </a:ln>
              <a:solidFill>
                <a:srgbClr val="FF66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6542640" y="5788080"/>
            <a:ext cx="24346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DC59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ТУБЕРКУЛОЗА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DC59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И АКТИНОМИКОЗА</a:t>
            </a:r>
          </a:p>
        </p:txBody>
      </p:sp>
      <p:sp>
        <p:nvSpPr>
          <p:cNvPr id="17" name="Line 17"/>
          <p:cNvSpPr/>
          <p:nvPr/>
        </p:nvSpPr>
        <p:spPr>
          <a:xfrm flipV="1">
            <a:off x="3200400" y="2895120"/>
            <a:ext cx="762120" cy="838440"/>
          </a:xfrm>
          <a:prstGeom prst="line">
            <a:avLst/>
          </a:prstGeom>
          <a:noFill/>
          <a:ln w="28440">
            <a:solidFill>
              <a:srgbClr val="FF66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8" name="Line 18"/>
          <p:cNvSpPr/>
          <p:nvPr/>
        </p:nvSpPr>
        <p:spPr>
          <a:xfrm>
            <a:off x="3200400" y="3733920"/>
            <a:ext cx="838079" cy="609480"/>
          </a:xfrm>
          <a:prstGeom prst="line">
            <a:avLst/>
          </a:prstGeom>
          <a:noFill/>
          <a:ln w="28440">
            <a:solidFill>
              <a:srgbClr val="FF6600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decel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Class="entr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Class="entr" accel="1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69" presetClass="entr" accel="1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971640" y="1628639"/>
            <a:ext cx="3346200" cy="48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56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038560" y="1628639"/>
            <a:ext cx="3278519" cy="490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l_33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33520" y="228600"/>
            <a:ext cx="3962160" cy="27385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3"/>
          <p:cNvSpPr/>
          <p:nvPr/>
        </p:nvSpPr>
        <p:spPr>
          <a:xfrm>
            <a:off x="6781680" y="229320"/>
            <a:ext cx="718764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Urtica</a:t>
            </a:r>
          </a:p>
        </p:txBody>
      </p:sp>
      <p:sp>
        <p:nvSpPr>
          <p:cNvPr id="4" name="Rectangle 4"/>
          <p:cNvSpPr/>
          <p:nvPr/>
        </p:nvSpPr>
        <p:spPr>
          <a:xfrm flipV="1">
            <a:off x="152400" y="47244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7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 flipV="1">
            <a:off x="380880" y="6476399"/>
            <a:ext cx="8763120" cy="74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7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5638680" y="761040"/>
            <a:ext cx="313595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нагла серозна папула</a:t>
            </a:r>
          </a:p>
        </p:txBody>
      </p:sp>
      <p:sp>
        <p:nvSpPr>
          <p:cNvPr id="7" name="Rectangle 7"/>
          <p:cNvSpPr/>
          <p:nvPr/>
        </p:nvSpPr>
        <p:spPr>
          <a:xfrm>
            <a:off x="1676519" y="3047040"/>
            <a:ext cx="29718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Облика</a:t>
            </a:r>
            <a:r>
              <a:rPr lang="en-US" sz="1800" b="0" i="0" u="none" strike="noStrike" baseline="0" dirty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округлог</a:t>
            </a:r>
          </a:p>
        </p:txBody>
      </p:sp>
      <p:sp>
        <p:nvSpPr>
          <p:cNvPr id="8" name="Rectangle 8"/>
          <p:cNvSpPr/>
          <p:nvPr/>
        </p:nvSpPr>
        <p:spPr>
          <a:xfrm>
            <a:off x="3657600" y="4114079"/>
            <a:ext cx="422613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Пљоснате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конфигурације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стрмих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рубова</a:t>
            </a:r>
            <a:endParaRPr lang="en-US" sz="1800" b="1" i="0" u="none" strike="noStrike" baseline="0" dirty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1905120" y="3506039"/>
            <a:ext cx="25146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Површине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глатке</a:t>
            </a:r>
          </a:p>
        </p:txBody>
      </p:sp>
      <p:sp>
        <p:nvSpPr>
          <p:cNvPr id="10" name="Rectangle 10"/>
          <p:cNvSpPr/>
          <p:nvPr/>
        </p:nvSpPr>
        <p:spPr>
          <a:xfrm>
            <a:off x="533520" y="4342680"/>
            <a:ext cx="336456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Боја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бела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ружичаста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352680" y="4799880"/>
            <a:ext cx="50407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Ерупција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може да буде везана за свраб</a:t>
            </a:r>
          </a:p>
        </p:txBody>
      </p:sp>
      <p:sp>
        <p:nvSpPr>
          <p:cNvPr id="12" name="Rectangle 12"/>
          <p:cNvSpPr/>
          <p:nvPr/>
        </p:nvSpPr>
        <p:spPr>
          <a:xfrm>
            <a:off x="6971040" y="5102280"/>
            <a:ext cx="2001599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Траје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неколико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сати и нестане</a:t>
            </a:r>
          </a:p>
        </p:txBody>
      </p:sp>
      <p:sp>
        <p:nvSpPr>
          <p:cNvPr id="13" name="Rectangle 13"/>
          <p:cNvSpPr/>
          <p:nvPr/>
        </p:nvSpPr>
        <p:spPr>
          <a:xfrm>
            <a:off x="380880" y="5086079"/>
            <a:ext cx="4954680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алергијских реакција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раног типа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услед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ослобађања хистамина</a:t>
            </a:r>
          </a:p>
        </p:txBody>
      </p:sp>
      <p:sp>
        <p:nvSpPr>
          <p:cNvPr id="14" name="Text Box 14"/>
          <p:cNvSpPr/>
          <p:nvPr/>
        </p:nvSpPr>
        <p:spPr>
          <a:xfrm>
            <a:off x="609480" y="250920"/>
            <a:ext cx="174103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URTICA – </a:t>
            </a:r>
            <a:r>
              <a:rPr lang="sr-Cyrl-RS" b="1" dirty="0" smtClean="0"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пресек</a:t>
            </a:r>
            <a:endParaRPr lang="x-none" sz="1800" b="1" i="0" u="none" strike="noStrike" baseline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15" name="Picture 15" descr="Sl_334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181480" y="1295280"/>
            <a:ext cx="3673439" cy="2497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Class="entr" accel="1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Class="entr" accel="1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rticaria-pictures-0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09480" y="2971800"/>
            <a:ext cx="4648320" cy="3097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urtika 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791320" y="2743199"/>
            <a:ext cx="2971800" cy="3962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urtika na usni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1066680" y="228600"/>
            <a:ext cx="4191120" cy="229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urticaria-dermographia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6019919" y="152280"/>
            <a:ext cx="2590560" cy="2390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 КОЖНО-СЛУЗОКОЖНА СЕМИОТ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819520" y="761759"/>
            <a:ext cx="6324479" cy="1143000"/>
          </a:xfrm>
        </p:spPr>
        <p:txBody>
          <a:bodyPr wrap="square" lIns="91440" tIns="45720" rIns="91440" bIns="45720"/>
          <a:lstStyle>
            <a:defPPr lvl="0">
              <a:buNone/>
            </a:defPPr>
            <a:lvl1pPr lvl="0">
              <a:buNone/>
            </a:lvl1pPr>
          </a:lstStyle>
          <a:p>
            <a:pPr lvl="0" hangingPunct="1"/>
            <a:r>
              <a:rPr lang="x-none" sz="2900" b="1">
                <a:solidFill>
                  <a:srgbClr val="CC99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 </a:t>
            </a:r>
            <a:r>
              <a:rPr lang="x-none" sz="3200" b="1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</a:rPr>
              <a:t>КОЖНО</a:t>
            </a:r>
            <a:r>
              <a:rPr lang="en-US" sz="3200" b="1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</a:rPr>
              <a:t>-</a:t>
            </a:r>
            <a:r>
              <a:rPr lang="x-none" sz="3200" b="1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</a:rPr>
              <a:t>СЛУЗОКОЖНА</a:t>
            </a:r>
            <a:r>
              <a:rPr lang="en-US" sz="3200" b="1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</a:rPr>
              <a:t> </a:t>
            </a:r>
            <a:r>
              <a:rPr lang="x-none" sz="3200" b="1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</a:rPr>
              <a:t>СЕМИОТИКА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1447919" y="2133360"/>
            <a:ext cx="7315200" cy="2057400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lvl="0" indent="0" algn="r" hangingPunct="1">
              <a:spcBef>
                <a:spcPts val="1800"/>
              </a:spcBef>
              <a:buNone/>
            </a:pPr>
            <a:r>
              <a:rPr lang="en-US" sz="2400" b="1" i="1">
                <a:solidFill>
                  <a:srgbClr val="000000"/>
                </a:solidFill>
                <a:latin typeface="Arial Narrow" pitchFamily="34"/>
              </a:rPr>
              <a:t>ПРОУЧАВА</a:t>
            </a:r>
            <a:r>
              <a:rPr lang="x-none" sz="2400" b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x-none" sz="2800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>
                <a:solidFill>
                  <a:srgbClr val="000000"/>
                </a:solidFill>
                <a:latin typeface="Arial Narrow" pitchFamily="34"/>
              </a:rPr>
              <a:t>-</a:t>
            </a:r>
            <a:r>
              <a:rPr lang="x-none" sz="2800">
                <a:solidFill>
                  <a:srgbClr val="000000"/>
                </a:solidFill>
                <a:latin typeface="Arial Narrow" pitchFamily="34"/>
              </a:rPr>
              <a:t>  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видљиве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патолошке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промене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на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кожи и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видљивим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слузокожама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које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се</a:t>
            </a:r>
            <a:r>
              <a:rPr lang="x-none" sz="2400" b="1">
                <a:solidFill>
                  <a:srgbClr val="000000"/>
                </a:solidFill>
                <a:latin typeface="" pitchFamily="16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" pitchFamily="16"/>
              </a:rPr>
              <a:t>називају</a:t>
            </a:r>
          </a:p>
          <a:p>
            <a:pPr marL="0" lvl="0" indent="0" algn="r" hangingPunct="1">
              <a:spcBef>
                <a:spcPts val="598"/>
              </a:spcBef>
              <a:buNone/>
            </a:pPr>
            <a:endParaRPr lang="x-none" sz="800" b="1" i="1">
              <a:solidFill>
                <a:srgbClr val="000000"/>
              </a:solidFill>
              <a:latin typeface="Arial Narrow" pitchFamily="34"/>
            </a:endParaRPr>
          </a:p>
          <a:p>
            <a:pPr marL="0" lvl="0" indent="0" algn="ctr" hangingPunct="1">
              <a:spcBef>
                <a:spcPts val="2098"/>
              </a:spcBef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			</a:t>
            </a:r>
            <a:r>
              <a:rPr lang="en-US" sz="2800" b="1" i="1">
                <a:solidFill>
                  <a:srgbClr val="FFFF00"/>
                </a:solidFill>
                <a:latin typeface="Arial Narrow" pitchFamily="34"/>
              </a:rPr>
              <a:t>ЕФЛОРЕСЦЕНЦЕ</a:t>
            </a:r>
          </a:p>
        </p:txBody>
      </p:sp>
      <p:sp>
        <p:nvSpPr>
          <p:cNvPr id="4" name="Rectangle 4"/>
          <p:cNvSpPr/>
          <p:nvPr/>
        </p:nvSpPr>
        <p:spPr>
          <a:xfrm>
            <a:off x="2209680" y="1523880"/>
            <a:ext cx="6934319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371599" y="4419720"/>
            <a:ext cx="7772400" cy="2099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" pitchFamily="34"/>
                <a:ea typeface="Arimo" pitchFamily="2"/>
                <a:cs typeface="Arimo" pitchFamily="2"/>
              </a:rPr>
              <a:t>	   	  	 </a:t>
            </a:r>
            <a:r>
              <a:rPr lang="en-US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Прва</a:t>
            </a:r>
            <a:r>
              <a:rPr lang="x-none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подела</a:t>
            </a:r>
            <a:r>
              <a:rPr lang="x-none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ефлор</a:t>
            </a:r>
            <a:r>
              <a:rPr lang="x-none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e</a:t>
            </a:r>
            <a:r>
              <a:rPr lang="en-US" sz="3200" b="1" i="1" u="sng" strike="noStrike" baseline="0">
                <a:ln>
                  <a:noFill/>
                </a:ln>
                <a:solidFill>
                  <a:srgbClr val="FFFFFF"/>
                </a:solidFill>
                <a:uFillTx/>
                <a:latin typeface="Arial Narrow" pitchFamily="34"/>
                <a:ea typeface="Arimo" pitchFamily="2"/>
                <a:cs typeface="Arimo" pitchFamily="2"/>
              </a:rPr>
              <a:t>сценци</a:t>
            </a:r>
            <a:r>
              <a:rPr lang="x-none" sz="3200" b="1" i="1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0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	</a:t>
            </a:r>
            <a:r>
              <a:rPr lang="en-US" sz="2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примарне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	</a:t>
            </a:r>
            <a:r>
              <a:rPr lang="en-US" sz="2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секундарне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decel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6095880" y="608760"/>
            <a:ext cx="165652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Crusta </a:t>
            </a:r>
            <a:r>
              <a:rPr lang="en-US" sz="1800" b="1" i="1" u="sng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краста</a:t>
            </a:r>
            <a:r>
              <a:rPr lang="en-US" sz="1800" b="1" i="1" u="sng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3" name="Rectangle 3"/>
          <p:cNvSpPr/>
          <p:nvPr/>
        </p:nvSpPr>
        <p:spPr>
          <a:xfrm>
            <a:off x="4800600" y="1295280"/>
            <a:ext cx="48006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секундрана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Times New Roman" pitchFamily="18"/>
                <a:cs typeface="Times New Roman" pitchFamily="18"/>
              </a:rPr>
              <a:t>ефлоресценца</a:t>
            </a:r>
          </a:p>
        </p:txBody>
      </p:sp>
      <p:sp>
        <p:nvSpPr>
          <p:cNvPr id="4" name="Rectangle 4"/>
          <p:cNvSpPr/>
          <p:nvPr/>
        </p:nvSpPr>
        <p:spPr>
          <a:xfrm>
            <a:off x="4724280" y="1657080"/>
            <a:ext cx="41911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НАСТАЈЕ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полседица сасушеног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серума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лимфе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гноја 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крви</a:t>
            </a:r>
          </a:p>
        </p:txBody>
      </p:sp>
      <p:sp>
        <p:nvSpPr>
          <p:cNvPr id="5" name="Rectangle 5"/>
          <p:cNvSpPr/>
          <p:nvPr/>
        </p:nvSpPr>
        <p:spPr>
          <a:xfrm>
            <a:off x="1676519" y="3124800"/>
            <a:ext cx="70102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ВЕЛИЧИНА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крусте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одговара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првобитној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творевини</a:t>
            </a:r>
          </a:p>
        </p:txBody>
      </p:sp>
      <p:sp>
        <p:nvSpPr>
          <p:cNvPr id="6" name="Rectangle 6"/>
          <p:cNvSpPr/>
          <p:nvPr/>
        </p:nvSpPr>
        <p:spPr>
          <a:xfrm>
            <a:off x="457200" y="4719240"/>
            <a:ext cx="8458200" cy="146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САСУШЕНИ СЕРУМ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прави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жуту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крусту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x-none" sz="1800" b="1" i="0" u="none" strike="noStrike" baseline="0">
              <a:ln>
                <a:noFill/>
              </a:ln>
              <a:solidFill>
                <a:srgbClr val="4D4D4D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ПРИМЕСЕ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КРВИ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тамно-смеђу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x-none" sz="1800" b="1" i="0" u="none" strike="noStrike" baseline="0">
              <a:ln>
                <a:noFill/>
              </a:ln>
              <a:solidFill>
                <a:srgbClr val="4D4D4D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САСУШЕНИ ГНОЈ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медено-жуту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примесама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зелене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боје</a:t>
            </a:r>
            <a:endParaRPr lang="en-US" sz="1800" b="1" i="0" u="none" strike="noStrike" baseline="0" dirty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533520" y="3745800"/>
            <a:ext cx="83818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Круста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један од стадијума зарастања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првобитне промене</a:t>
            </a:r>
          </a:p>
        </p:txBody>
      </p:sp>
      <p:pic>
        <p:nvPicPr>
          <p:cNvPr id="8" name="Picture 8" descr="137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85799" y="380880"/>
            <a:ext cx="3505319" cy="24289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9"/>
          <p:cNvSpPr/>
          <p:nvPr/>
        </p:nvSpPr>
        <p:spPr>
          <a:xfrm flipV="1">
            <a:off x="380880" y="4647600"/>
            <a:ext cx="8763120" cy="74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0" name="Rectangle 10"/>
          <p:cNvSpPr/>
          <p:nvPr/>
        </p:nvSpPr>
        <p:spPr>
          <a:xfrm flipV="1">
            <a:off x="380880" y="36576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1" name="Text Box 11"/>
          <p:cNvSpPr/>
          <p:nvPr/>
        </p:nvSpPr>
        <p:spPr>
          <a:xfrm>
            <a:off x="762120" y="476280"/>
            <a:ext cx="223056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CRUSTA - PRESEK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Class="entr" accel="1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72 nova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371599" y="2971800"/>
            <a:ext cx="2475000" cy="367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72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105520" y="4038479"/>
            <a:ext cx="3657600" cy="239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Herpes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838080" y="457200"/>
            <a:ext cx="2971800" cy="228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9" descr="cicatricial_pemphigoid9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4572000" y="304920"/>
            <a:ext cx="4038479" cy="2941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486399" y="229320"/>
            <a:ext cx="135996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Hypertrophia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44190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5046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609480" y="4420440"/>
            <a:ext cx="1257373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Hyperplasia</a:t>
            </a:r>
          </a:p>
        </p:txBody>
      </p:sp>
      <p:sp>
        <p:nvSpPr>
          <p:cNvPr id="6" name="Rectangle 6"/>
          <p:cNvSpPr/>
          <p:nvPr/>
        </p:nvSpPr>
        <p:spPr>
          <a:xfrm>
            <a:off x="3962520" y="758880"/>
            <a:ext cx="51814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увећање неког ткива или органа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повећање сваке поједине ћелије</a:t>
            </a:r>
          </a:p>
        </p:txBody>
      </p:sp>
      <p:sp>
        <p:nvSpPr>
          <p:cNvPr id="7" name="Rectangle 7"/>
          <p:cNvSpPr/>
          <p:nvPr/>
        </p:nvSpPr>
        <p:spPr>
          <a:xfrm>
            <a:off x="457200" y="5361120"/>
            <a:ext cx="49528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увећање неког ткива или  органа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последица повећања броја ћелија</a:t>
            </a:r>
          </a:p>
        </p:txBody>
      </p:sp>
      <p:sp>
        <p:nvSpPr>
          <p:cNvPr id="8" name="Rectangle 8"/>
          <p:cNvSpPr/>
          <p:nvPr/>
        </p:nvSpPr>
        <p:spPr>
          <a:xfrm>
            <a:off x="380880" y="2283120"/>
            <a:ext cx="723924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342720" marR="0" lvl="0" indent="-34272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257120" algn="l"/>
                <a:tab pos="2171520" algn="l"/>
                <a:tab pos="3085919" algn="l"/>
                <a:tab pos="4000320" algn="l"/>
                <a:tab pos="4914720" algn="l"/>
                <a:tab pos="5829119" algn="l"/>
                <a:tab pos="6743519" algn="l"/>
                <a:tab pos="7657920" algn="l"/>
                <a:tab pos="8572320" algn="l"/>
                <a:tab pos="9486720" algn="l"/>
                <a:tab pos="1040112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Може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бити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: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75000"/>
              <a:buAutoNum type="arabicParenR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физиолошка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75000"/>
              <a:buAutoNum type="arabicParenR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патолошка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услед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продуктивног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запаљења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9" name="Rectangle 9"/>
          <p:cNvSpPr/>
          <p:nvPr/>
        </p:nvSpPr>
        <p:spPr>
          <a:xfrm>
            <a:off x="3962520" y="1446840"/>
            <a:ext cx="40986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 најчешће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среће 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гингиви</a:t>
            </a:r>
          </a:p>
        </p:txBody>
      </p:sp>
      <p:sp>
        <p:nvSpPr>
          <p:cNvPr id="10" name="Rectangle 10"/>
          <p:cNvSpPr/>
          <p:nvPr/>
        </p:nvSpPr>
        <p:spPr>
          <a:xfrm>
            <a:off x="1905120" y="3578400"/>
            <a:ext cx="69339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 последица дуготрајне инфламације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хипертрофија се комбинује </a:t>
            </a:r>
            <a:r>
              <a:rPr lang="x-none" sz="1800" b="1" i="1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са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хиперплазијом.</a:t>
            </a:r>
          </a:p>
        </p:txBody>
      </p:sp>
      <p:sp>
        <p:nvSpPr>
          <p:cNvPr id="11" name="Rectangle 11"/>
          <p:cNvSpPr/>
          <p:nvPr/>
        </p:nvSpPr>
        <p:spPr>
          <a:xfrm>
            <a:off x="4114800" y="1901880"/>
            <a:ext cx="47242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Површина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ових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промена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може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бити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глатка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рапава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парцелисана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3886200" y="4418640"/>
            <a:ext cx="48733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Повећава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број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колагених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влакана</a:t>
            </a:r>
          </a:p>
        </p:txBody>
      </p:sp>
      <p:sp>
        <p:nvSpPr>
          <p:cNvPr id="13" name="Rectangle 13"/>
          <p:cNvSpPr/>
          <p:nvPr/>
        </p:nvSpPr>
        <p:spPr>
          <a:xfrm>
            <a:off x="4343400" y="4873679"/>
            <a:ext cx="36576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Хиперпластично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ткиво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постаје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тврдо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бледо</a:t>
            </a:r>
          </a:p>
        </p:txBody>
      </p:sp>
      <p:sp>
        <p:nvSpPr>
          <p:cNvPr id="14" name="Rectangle 14"/>
          <p:cNvSpPr/>
          <p:nvPr/>
        </p:nvSpPr>
        <p:spPr>
          <a:xfrm>
            <a:off x="5867279" y="5410079"/>
            <a:ext cx="3276720" cy="913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Најчешће</a:t>
            </a:r>
          </a:p>
          <a:p>
            <a:pPr marL="0" marR="0" lvl="0" indent="0" algn="r" rtl="0" hangingPunct="1">
              <a:lnSpc>
                <a:spcPct val="6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 види</a:t>
            </a:r>
          </a:p>
          <a:p>
            <a:pPr marL="0" marR="0" lvl="0" indent="0" algn="r" rtl="0" hangingPunct="1">
              <a:lnSpc>
                <a:spcPct val="6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 гингиви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виду</a:t>
            </a:r>
          </a:p>
          <a:p>
            <a:pPr marL="0" marR="0" lvl="0" indent="0" algn="r" rtl="0" hangingPunct="1">
              <a:lnSpc>
                <a:spcPct val="6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фиброматозног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гингивита</a:t>
            </a:r>
          </a:p>
        </p:txBody>
      </p:sp>
      <p:pic>
        <p:nvPicPr>
          <p:cNvPr id="15" name="Picture 15" descr="idiopatski fibrozni gingivit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b="18179"/>
          <a:stretch>
            <a:fillRect/>
          </a:stretch>
        </p:blipFill>
        <p:spPr>
          <a:xfrm>
            <a:off x="990719" y="152280"/>
            <a:ext cx="2666880" cy="2133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500"/>
                            </p:stCondLst>
                            <p:childTnLst>
                              <p:par>
                                <p:cTn id="42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Class="entr" accel="1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300000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l="19048" t="11229" r="7938" b="20002"/>
          <a:stretch>
            <a:fillRect/>
          </a:stretch>
        </p:blipFill>
        <p:spPr>
          <a:xfrm>
            <a:off x="5181480" y="4152960"/>
            <a:ext cx="3810240" cy="2705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1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26715" t="29022" r="30552" b="19172"/>
          <a:stretch>
            <a:fillRect/>
          </a:stretch>
        </p:blipFill>
        <p:spPr>
          <a:xfrm>
            <a:off x="1600200" y="2209680"/>
            <a:ext cx="2057400" cy="1608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phenitoin gingival hypertrophy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8930" t="2662" r="3571" b="4267"/>
          <a:stretch>
            <a:fillRect/>
          </a:stretch>
        </p:blipFill>
        <p:spPr>
          <a:xfrm>
            <a:off x="4038479" y="1981080"/>
            <a:ext cx="32004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phenytoin_hyperplasia-525x349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685799" y="4191120"/>
            <a:ext cx="3733920" cy="248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8" descr="Picture12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/>
          <a:stretch>
            <a:fillRect/>
          </a:stretch>
        </p:blipFill>
        <p:spPr>
          <a:xfrm>
            <a:off x="5867279" y="228600"/>
            <a:ext cx="2857680" cy="1952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9" descr="JOralMaxillofacPathol_2012_16_2_215_99069_u1"/>
          <p:cNvPicPr>
            <a:picLocks noChangeAspect="1"/>
          </p:cNvPicPr>
          <p:nvPr/>
        </p:nvPicPr>
        <p:blipFill>
          <a:blip r:embed="rId8" cstate="print">
            <a:alphaModFix/>
            <a:lum/>
          </a:blip>
          <a:srcRect t="22525" b="7096"/>
          <a:stretch>
            <a:fillRect/>
          </a:stretch>
        </p:blipFill>
        <p:spPr>
          <a:xfrm>
            <a:off x="457200" y="0"/>
            <a:ext cx="3962520" cy="202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pic>
        <p:nvPicPr>
          <p:cNvPr id="3" name="Picture 4" descr="ro_abscess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57200" y="0"/>
            <a:ext cx="3365640" cy="211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5" descr="apsces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10608" r="28787" b="20605"/>
          <a:stretch>
            <a:fillRect/>
          </a:stretch>
        </p:blipFill>
        <p:spPr>
          <a:xfrm>
            <a:off x="4495680" y="3700440"/>
            <a:ext cx="3276720" cy="3157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 descr="apsces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r="10759" b="18425"/>
          <a:stretch>
            <a:fillRect/>
          </a:stretch>
        </p:blipFill>
        <p:spPr>
          <a:xfrm>
            <a:off x="6934319" y="2514600"/>
            <a:ext cx="2057400" cy="236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fig1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4019400" y="0"/>
            <a:ext cx="5124600" cy="2278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9" descr="gum_abscess_periodontal_abscess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 l="24794" t="23646" r="20661" b="15092"/>
          <a:stretch>
            <a:fillRect/>
          </a:stretch>
        </p:blipFill>
        <p:spPr>
          <a:xfrm>
            <a:off x="380880" y="3897360"/>
            <a:ext cx="3429000" cy="2960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0" descr="gum-boil"/>
          <p:cNvPicPr>
            <a:picLocks noChangeAspect="1"/>
          </p:cNvPicPr>
          <p:nvPr/>
        </p:nvPicPr>
        <p:blipFill>
          <a:blip r:embed="rId8" cstate="print">
            <a:alphaModFix/>
            <a:lum/>
          </a:blip>
          <a:srcRect l="7693" t="20515" r="23080" b="25640"/>
          <a:stretch>
            <a:fillRect/>
          </a:stretch>
        </p:blipFill>
        <p:spPr>
          <a:xfrm>
            <a:off x="1828800" y="2286000"/>
            <a:ext cx="2743199" cy="16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6553080" y="381600"/>
            <a:ext cx="69792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Cysta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335268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6576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3189600" y="987480"/>
            <a:ext cx="534492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шупљина у крзну или подслузокожи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која подиже епител</a:t>
            </a:r>
          </a:p>
        </p:txBody>
      </p:sp>
      <p:sp>
        <p:nvSpPr>
          <p:cNvPr id="6" name="Rectangle 6"/>
          <p:cNvSpPr/>
          <p:nvPr/>
        </p:nvSpPr>
        <p:spPr>
          <a:xfrm>
            <a:off x="533400" y="533400"/>
            <a:ext cx="38574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ВЕЛИЧИНА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цисте</a:t>
            </a:r>
            <a:endParaRPr lang="en-US" sz="1800" b="1" i="0" u="none" strike="noStrike" baseline="0" dirty="0">
              <a:ln>
                <a:noFill/>
              </a:ln>
              <a:solidFill>
                <a:schemeClr val="bg1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креће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зрна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грашка</a:t>
            </a:r>
            <a:endParaRPr lang="en-US" sz="1800" b="1" i="0" u="none" strike="noStrike" baseline="0" dirty="0">
              <a:ln>
                <a:noFill/>
              </a:ln>
              <a:solidFill>
                <a:schemeClr val="bg1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до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мањег</a:t>
            </a: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ораха</a:t>
            </a:r>
            <a:endParaRPr lang="en-US" sz="1800" b="1" i="0" u="none" strike="noStrike" baseline="0" dirty="0">
              <a:ln>
                <a:noFill/>
              </a:ln>
              <a:solidFill>
                <a:schemeClr val="bg1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4572000" y="1718280"/>
            <a:ext cx="40384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Јасно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ограничена 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околине</a:t>
            </a:r>
          </a:p>
        </p:txBody>
      </p:sp>
      <p:sp>
        <p:nvSpPr>
          <p:cNvPr id="8" name="Rectangle 8"/>
          <p:cNvSpPr/>
          <p:nvPr/>
        </p:nvSpPr>
        <p:spPr>
          <a:xfrm>
            <a:off x="3893546" y="2587680"/>
            <a:ext cx="5250453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Садржај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цисте је серозан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 хеморагичан а понекада може бити и пурулентан</a:t>
            </a:r>
          </a:p>
        </p:txBody>
      </p:sp>
      <p:sp>
        <p:nvSpPr>
          <p:cNvPr id="9" name="Rectangle 9"/>
          <p:cNvSpPr/>
          <p:nvPr/>
        </p:nvSpPr>
        <p:spPr>
          <a:xfrm>
            <a:off x="685799" y="3732840"/>
            <a:ext cx="1603622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Oedema </a:t>
            </a:r>
            <a:r>
              <a:rPr lang="en-US" sz="1800" b="1" i="1" u="sng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sng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оток</a:t>
            </a:r>
            <a:r>
              <a:rPr lang="en-US" sz="1800" b="1" i="1" u="sng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10" name="Rectangle 10"/>
          <p:cNvSpPr/>
          <p:nvPr/>
        </p:nvSpPr>
        <p:spPr>
          <a:xfrm>
            <a:off x="3733800" y="3886200"/>
            <a:ext cx="4876679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увећање ткива као резултат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нагомилавања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	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течности и уобличених елемената</a:t>
            </a:r>
          </a:p>
        </p:txBody>
      </p:sp>
      <p:sp>
        <p:nvSpPr>
          <p:cNvPr id="11" name="Rectangle 11"/>
          <p:cNvSpPr/>
          <p:nvPr/>
        </p:nvSpPr>
        <p:spPr>
          <a:xfrm>
            <a:off x="4952880" y="4952160"/>
            <a:ext cx="23004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Оток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безболан</a:t>
            </a:r>
          </a:p>
        </p:txBody>
      </p:sp>
      <p:sp>
        <p:nvSpPr>
          <p:cNvPr id="12" name="Rectangle 12"/>
          <p:cNvSpPr/>
          <p:nvPr/>
        </p:nvSpPr>
        <p:spPr>
          <a:xfrm>
            <a:off x="7162920" y="5788080"/>
            <a:ext cx="25905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Има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меку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конзистенцију</a:t>
            </a:r>
          </a:p>
        </p:txBody>
      </p:sp>
      <p:sp>
        <p:nvSpPr>
          <p:cNvPr id="13" name="Rectangle 13"/>
          <p:cNvSpPr/>
          <p:nvPr/>
        </p:nvSpPr>
        <p:spPr>
          <a:xfrm>
            <a:off x="2362320" y="6095160"/>
            <a:ext cx="35812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Без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јасних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граница</a:t>
            </a:r>
            <a:endParaRPr lang="en-US" sz="1800" b="1" i="0" u="none" strike="noStrike" baseline="0" dirty="0">
              <a:ln>
                <a:noFill/>
              </a:ln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4" name="Rectangle 14"/>
          <p:cNvSpPr/>
          <p:nvPr/>
        </p:nvSpPr>
        <p:spPr>
          <a:xfrm>
            <a:off x="533520" y="4183920"/>
            <a:ext cx="3809880" cy="146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Јавља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код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алергија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термичких оштећења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Мелкерсон-Розентал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овог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синдрома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 decel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decel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decel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axillary_Fissural_Cyst__T_G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l="31283" t="35012" r="17597" b="16935"/>
          <a:stretch>
            <a:fillRect/>
          </a:stretch>
        </p:blipFill>
        <p:spPr>
          <a:xfrm>
            <a:off x="3200400" y="304920"/>
            <a:ext cx="5562720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07G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57200" y="3505319"/>
            <a:ext cx="4572000" cy="3044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pic>
        <p:nvPicPr>
          <p:cNvPr id="3" name="Picture 5" descr="mucocela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648320" y="7920"/>
            <a:ext cx="3886200" cy="28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Mucocele02-17-06cropped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16415" t="10193" r="15213" b="16774"/>
          <a:stretch>
            <a:fillRect/>
          </a:stretch>
        </p:blipFill>
        <p:spPr>
          <a:xfrm>
            <a:off x="304920" y="0"/>
            <a:ext cx="3809880" cy="3276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urtika na usni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19787" t="5296" r="11689" b="6562"/>
          <a:stretch>
            <a:fillRect/>
          </a:stretch>
        </p:blipFill>
        <p:spPr>
          <a:xfrm>
            <a:off x="4724280" y="2971800"/>
            <a:ext cx="4191120" cy="2779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676519" y="533520"/>
            <a:ext cx="708660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ЕФЛОРЕСЦЕНЦЕ</a:t>
            </a:r>
            <a:r>
              <a:rPr lang="x-none" sz="3200" b="1" i="0" u="none" strike="noStrike" baseline="0">
                <a:ln>
                  <a:noFill/>
                </a:ln>
                <a:solidFill>
                  <a:srgbClr val="99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ИСПОД</a:t>
            </a:r>
            <a:r>
              <a:rPr lang="x-none" sz="3200" b="1" i="1" u="none" strike="noStrike" baseline="0">
                <a:ln>
                  <a:noFill/>
                </a:ln>
                <a:solidFill>
                  <a:srgbClr val="99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КОЖЕ</a:t>
            </a:r>
            <a:r>
              <a:rPr lang="x-none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СЕМИМУКОЗЕ</a:t>
            </a:r>
            <a:r>
              <a:rPr lang="x-none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СЛУЗОКОЖЕ</a:t>
            </a:r>
          </a:p>
        </p:txBody>
      </p:sp>
      <p:sp>
        <p:nvSpPr>
          <p:cNvPr id="3" name="Rectangle 3"/>
          <p:cNvSpPr/>
          <p:nvPr/>
        </p:nvSpPr>
        <p:spPr>
          <a:xfrm>
            <a:off x="457200" y="2133360"/>
            <a:ext cx="1523880" cy="14644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3000" b="1" i="1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Rhagas     </a:t>
            </a:r>
          </a:p>
        </p:txBody>
      </p:sp>
      <p:sp>
        <p:nvSpPr>
          <p:cNvPr id="4" name="Rectangle 4"/>
          <p:cNvSpPr/>
          <p:nvPr/>
        </p:nvSpPr>
        <p:spPr>
          <a:xfrm>
            <a:off x="3809880" y="1874880"/>
            <a:ext cx="1628999" cy="14644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Aphthae</a:t>
            </a:r>
          </a:p>
        </p:txBody>
      </p:sp>
      <p:sp>
        <p:nvSpPr>
          <p:cNvPr id="5" name="Rectangle 5"/>
          <p:cNvSpPr/>
          <p:nvPr/>
        </p:nvSpPr>
        <p:spPr>
          <a:xfrm>
            <a:off x="3886200" y="6019919"/>
            <a:ext cx="2283480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Atrophia</a:t>
            </a:r>
          </a:p>
        </p:txBody>
      </p:sp>
      <p:sp>
        <p:nvSpPr>
          <p:cNvPr id="6" name="Rectangle 6"/>
          <p:cNvSpPr/>
          <p:nvPr/>
        </p:nvSpPr>
        <p:spPr>
          <a:xfrm>
            <a:off x="3352680" y="5410079"/>
            <a:ext cx="2085480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Cicatrix</a:t>
            </a:r>
          </a:p>
        </p:txBody>
      </p:sp>
      <p:sp>
        <p:nvSpPr>
          <p:cNvPr id="7" name="Rectangle 7"/>
          <p:cNvSpPr/>
          <p:nvPr/>
        </p:nvSpPr>
        <p:spPr>
          <a:xfrm>
            <a:off x="2743199" y="4724280"/>
            <a:ext cx="1657080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Ulcus</a:t>
            </a:r>
          </a:p>
        </p:txBody>
      </p:sp>
      <p:sp>
        <p:nvSpPr>
          <p:cNvPr id="8" name="Rectangle 8"/>
          <p:cNvSpPr/>
          <p:nvPr/>
        </p:nvSpPr>
        <p:spPr>
          <a:xfrm>
            <a:off x="2057400" y="4038479"/>
            <a:ext cx="1807919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Erosio</a:t>
            </a:r>
          </a:p>
        </p:txBody>
      </p:sp>
      <p:sp>
        <p:nvSpPr>
          <p:cNvPr id="9" name="Rectangle 9"/>
          <p:cNvSpPr/>
          <p:nvPr/>
        </p:nvSpPr>
        <p:spPr>
          <a:xfrm>
            <a:off x="1143000" y="3352680"/>
            <a:ext cx="2223720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Fisurrae</a:t>
            </a:r>
          </a:p>
        </p:txBody>
      </p:sp>
      <p:sp>
        <p:nvSpPr>
          <p:cNvPr id="10" name="Rectangle 10"/>
          <p:cNvSpPr/>
          <p:nvPr/>
        </p:nvSpPr>
        <p:spPr>
          <a:xfrm>
            <a:off x="4724280" y="1980720"/>
            <a:ext cx="1698840" cy="14644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Necrosis</a:t>
            </a:r>
          </a:p>
        </p:txBody>
      </p:sp>
      <p:sp>
        <p:nvSpPr>
          <p:cNvPr id="11" name="Rectangle 11"/>
          <p:cNvSpPr/>
          <p:nvPr/>
        </p:nvSpPr>
        <p:spPr>
          <a:xfrm>
            <a:off x="5410079" y="2590560"/>
            <a:ext cx="1836719" cy="14644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Gangrena</a:t>
            </a:r>
          </a:p>
        </p:txBody>
      </p:sp>
      <p:sp>
        <p:nvSpPr>
          <p:cNvPr id="12" name="Rectangle 12"/>
          <p:cNvSpPr/>
          <p:nvPr/>
        </p:nvSpPr>
        <p:spPr>
          <a:xfrm>
            <a:off x="6400799" y="3200040"/>
            <a:ext cx="1387439" cy="14644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30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Fistula</a:t>
            </a:r>
          </a:p>
        </p:txBody>
      </p:sp>
      <p:sp>
        <p:nvSpPr>
          <p:cNvPr id="13" name="Rectangle 13"/>
          <p:cNvSpPr/>
          <p:nvPr/>
        </p:nvSpPr>
        <p:spPr>
          <a:xfrm>
            <a:off x="2133720" y="1523880"/>
            <a:ext cx="701028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3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4952880" y="304920"/>
            <a:ext cx="15526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Rhagas 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рагада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3" name="Rectangle 3"/>
          <p:cNvSpPr/>
          <p:nvPr/>
        </p:nvSpPr>
        <p:spPr>
          <a:xfrm>
            <a:off x="4952880" y="987480"/>
            <a:ext cx="419112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ефлоресценца испод равни коже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или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слузокоже</a:t>
            </a:r>
          </a:p>
        </p:txBody>
      </p:sp>
      <p:sp>
        <p:nvSpPr>
          <p:cNvPr id="4" name="Rectangle 4"/>
          <p:cNvSpPr/>
          <p:nvPr/>
        </p:nvSpPr>
        <p:spPr>
          <a:xfrm>
            <a:off x="4572000" y="1825920"/>
            <a:ext cx="50022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прејаким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растезањем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ткива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услед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смањене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еластичности кожног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ткива</a:t>
            </a:r>
          </a:p>
        </p:txBody>
      </p:sp>
      <p:sp>
        <p:nvSpPr>
          <p:cNvPr id="5" name="Rectangle 5"/>
          <p:cNvSpPr/>
          <p:nvPr/>
        </p:nvSpPr>
        <p:spPr>
          <a:xfrm>
            <a:off x="4038479" y="3016440"/>
            <a:ext cx="36403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1" i="0" u="none" strike="noStrike" baseline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Кожа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пуца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окомито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правац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растезања</a:t>
            </a:r>
          </a:p>
        </p:txBody>
      </p:sp>
      <p:pic>
        <p:nvPicPr>
          <p:cNvPr id="6" name="Picture 6" descr="sL_131 RHAGAS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33520" y="228600"/>
            <a:ext cx="3176640" cy="244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7" descr="CheilitisAngularis133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181480" y="4065479"/>
            <a:ext cx="3962520" cy="25257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8"/>
          <p:cNvSpPr/>
          <p:nvPr/>
        </p:nvSpPr>
        <p:spPr>
          <a:xfrm>
            <a:off x="457200" y="3088440"/>
            <a:ext cx="3176640" cy="1739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Рагаде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су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линеарне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различите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дубине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болне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крваре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могу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секундарно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инфицирати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прекрити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крустама</a:t>
            </a:r>
          </a:p>
        </p:txBody>
      </p:sp>
      <p:sp>
        <p:nvSpPr>
          <p:cNvPr id="9" name="Rectangle 9"/>
          <p:cNvSpPr/>
          <p:nvPr/>
        </p:nvSpPr>
        <p:spPr>
          <a:xfrm>
            <a:off x="1263600" y="5547960"/>
            <a:ext cx="192240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Најчешће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јављају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угловима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усана</a:t>
            </a:r>
          </a:p>
        </p:txBody>
      </p:sp>
      <p:sp>
        <p:nvSpPr>
          <p:cNvPr id="10" name="Text Box 10"/>
          <p:cNvSpPr/>
          <p:nvPr/>
        </p:nvSpPr>
        <p:spPr>
          <a:xfrm>
            <a:off x="6691200" y="6172200"/>
            <a:ext cx="2452800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RHAGAS 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–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пресек</a:t>
            </a:r>
            <a:endParaRPr lang="x-none" sz="1800" b="1" i="0" u="none" strike="noStrike" baseline="0">
              <a:ln>
                <a:noFill/>
              </a:ln>
              <a:solidFill>
                <a:srgbClr val="000000"/>
              </a:solidFill>
              <a:latin typeface="Sylfaen" pitchFamily="18"/>
              <a:ea typeface="Arimo" pitchFamily="2"/>
              <a:cs typeface="Arimo" pitchFamily="2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533520" y="2362320"/>
            <a:ext cx="22096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RHAGAS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600" decel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6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accel="1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Друга подела ефлоресценц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962520" y="1523520"/>
            <a:ext cx="4876560" cy="762120"/>
          </a:xfrm>
        </p:spPr>
        <p:txBody>
          <a:bodyPr wrap="square" lIns="91440" tIns="45720" rIns="91440" bIns="45720"/>
          <a:lstStyle>
            <a:defPPr lvl="0">
              <a:buNone/>
            </a:defPPr>
            <a:lvl1pPr lvl="0">
              <a:buNone/>
            </a:lvl1pPr>
          </a:lstStyle>
          <a:p>
            <a:pPr lvl="0" algn="r" hangingPunct="1"/>
            <a:r>
              <a:rPr lang="en-US" sz="3200" b="1" i="1" u="sng">
                <a:solidFill>
                  <a:srgbClr val="FFFFFF"/>
                </a:solidFill>
                <a:latin typeface="Arial Narrow" pitchFamily="34"/>
              </a:rPr>
              <a:t>Друга</a:t>
            </a:r>
            <a:r>
              <a:rPr lang="x-none" sz="3200" b="1" i="1" u="sng">
                <a:solidFill>
                  <a:srgbClr val="FFFFFF"/>
                </a:solidFill>
                <a:latin typeface="Arial Narrow" pitchFamily="34"/>
              </a:rPr>
              <a:t> </a:t>
            </a:r>
            <a:r>
              <a:rPr lang="en-US" sz="3200" b="1" i="1" u="sng">
                <a:solidFill>
                  <a:srgbClr val="FFFFFF"/>
                </a:solidFill>
                <a:latin typeface="Arial Narrow" pitchFamily="34"/>
              </a:rPr>
              <a:t>подела</a:t>
            </a:r>
            <a:r>
              <a:rPr lang="x-none" sz="3200" b="1" i="1" u="sng">
                <a:solidFill>
                  <a:srgbClr val="FFFFFF"/>
                </a:solidFill>
                <a:latin typeface="Arial Narrow" pitchFamily="34"/>
              </a:rPr>
              <a:t> </a:t>
            </a:r>
            <a:r>
              <a:rPr lang="en-US" sz="3200" b="1" i="1" u="sng">
                <a:solidFill>
                  <a:srgbClr val="FFFFFF"/>
                </a:solidFill>
                <a:latin typeface="Arial Narrow" pitchFamily="34"/>
              </a:rPr>
              <a:t>ефлоресценци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1142640" y="2590919"/>
            <a:ext cx="8000999" cy="3657600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lvl="0" indent="0" hangingPunct="1">
              <a:spcBef>
                <a:spcPts val="2098"/>
              </a:spcBef>
              <a:buFont typeface="Arial Narrow" pitchFamily="34"/>
            </a:pP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ефлоресценце</a:t>
            </a:r>
            <a:r>
              <a:rPr lang="x-none" sz="2800" b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У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РАВНИ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коже</a:t>
            </a:r>
            <a:r>
              <a:rPr lang="x-none" sz="2800" b="1">
                <a:solidFill>
                  <a:srgbClr val="FFFF00"/>
                </a:solidFill>
                <a:latin typeface="Arial Narrow" pitchFamily="34"/>
              </a:rPr>
              <a:t>,</a:t>
            </a: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 семимукозе и слузокоже</a:t>
            </a:r>
          </a:p>
          <a:p>
            <a:pPr marL="0" lvl="0" indent="0" hangingPunct="1">
              <a:spcBef>
                <a:spcPts val="2098"/>
              </a:spcBef>
              <a:buFont typeface="Arial Narrow" pitchFamily="34"/>
            </a:pP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ефлоресценце</a:t>
            </a:r>
            <a:r>
              <a:rPr lang="en-US" sz="2800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ИЗНАД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РАВНИ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коже, семикумозе и слузокоже</a:t>
            </a:r>
          </a:p>
          <a:p>
            <a:pPr marL="0" lvl="0" indent="0" hangingPunct="1">
              <a:spcBef>
                <a:spcPts val="2098"/>
              </a:spcBef>
              <a:buFont typeface="Arial Narrow" pitchFamily="34"/>
            </a:pP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ефлоресценце</a:t>
            </a:r>
            <a:r>
              <a:rPr lang="en-US" sz="2800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ИСПОД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Arial Narrow" pitchFamily="34"/>
              </a:rPr>
              <a:t>РАВНИ</a:t>
            </a:r>
            <a:r>
              <a:rPr lang="x-none" sz="2800" b="1" i="1">
                <a:solidFill>
                  <a:srgbClr val="000000"/>
                </a:solidFill>
                <a:latin typeface="Arial Narrow" pitchFamily="34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Arial Narrow" pitchFamily="34"/>
              </a:rPr>
              <a:t>коже, семимукозе и слузокоже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heilitisAngularis13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105520" y="2286000"/>
            <a:ext cx="3765600" cy="2490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3"/>
          <p:cNvSpPr/>
          <p:nvPr/>
        </p:nvSpPr>
        <p:spPr>
          <a:xfrm>
            <a:off x="5257800" y="456480"/>
            <a:ext cx="2249632" cy="40229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0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Fisurrae</a:t>
            </a:r>
            <a:r>
              <a:rPr lang="en-US" sz="20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(</a:t>
            </a:r>
            <a:r>
              <a:rPr lang="en-US" sz="20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пукотине</a:t>
            </a:r>
            <a:r>
              <a:rPr lang="en-US" sz="20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4" name="Rectangle 4"/>
          <p:cNvSpPr/>
          <p:nvPr/>
        </p:nvSpPr>
        <p:spPr>
          <a:xfrm>
            <a:off x="609480" y="1492560"/>
            <a:ext cx="8304479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пукотине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на прелазима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слузокоже уста, носа и ануса</a:t>
            </a:r>
          </a:p>
        </p:txBody>
      </p:sp>
      <p:sp>
        <p:nvSpPr>
          <p:cNvPr id="5" name="Rectangle 5"/>
          <p:cNvSpPr/>
          <p:nvPr/>
        </p:nvSpPr>
        <p:spPr>
          <a:xfrm flipV="1">
            <a:off x="380880" y="5867279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Rectangle 6"/>
          <p:cNvSpPr/>
          <p:nvPr/>
        </p:nvSpPr>
        <p:spPr>
          <a:xfrm flipV="1">
            <a:off x="380880" y="60192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7" name="Picture 7" descr="sL_130 FISSURAE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838080" y="2819520"/>
            <a:ext cx="3733920" cy="2523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8"/>
          <p:cNvSpPr/>
          <p:nvPr/>
        </p:nvSpPr>
        <p:spPr>
          <a:xfrm>
            <a:off x="3657600" y="2819520"/>
            <a:ext cx="1066680" cy="337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FISSURA</a:t>
            </a:r>
          </a:p>
        </p:txBody>
      </p:sp>
      <p:sp>
        <p:nvSpPr>
          <p:cNvPr id="9" name="Text Box 9"/>
          <p:cNvSpPr/>
          <p:nvPr/>
        </p:nvSpPr>
        <p:spPr>
          <a:xfrm>
            <a:off x="7162920" y="2286000"/>
            <a:ext cx="1828800" cy="3407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FISSURA - </a:t>
            </a:r>
            <a:r>
              <a:rPr lang="sr-Cyrl-RS" sz="16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пресек</a:t>
            </a:r>
            <a:endParaRPr lang="en-US" sz="16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eilitis angularis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876920" y="1752479"/>
            <a:ext cx="4000320" cy="373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Picture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1066680" y="3733920"/>
            <a:ext cx="3168720" cy="2376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Picture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990719" y="838080"/>
            <a:ext cx="3166919" cy="2076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562720" y="227880"/>
            <a:ext cx="165652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Erosio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(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ерозија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pic>
        <p:nvPicPr>
          <p:cNvPr id="3" name="Picture 3" descr="sL_106  EROSSIO - PRESEK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257800" y="4187879"/>
            <a:ext cx="3706919" cy="2490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sL_103  EROSIO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09480" y="228600"/>
            <a:ext cx="3733920" cy="2527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5"/>
          <p:cNvSpPr/>
          <p:nvPr/>
        </p:nvSpPr>
        <p:spPr>
          <a:xfrm>
            <a:off x="5257800" y="685079"/>
            <a:ext cx="396287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површни дефект епитела</a:t>
            </a:r>
          </a:p>
        </p:txBody>
      </p:sp>
      <p:sp>
        <p:nvSpPr>
          <p:cNvPr id="6" name="Rectangle 6"/>
          <p:cNvSpPr/>
          <p:nvPr/>
        </p:nvSpPr>
        <p:spPr>
          <a:xfrm>
            <a:off x="5334000" y="990600"/>
            <a:ext cx="56386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примарни и секундарни</a:t>
            </a:r>
          </a:p>
        </p:txBody>
      </p:sp>
      <p:sp>
        <p:nvSpPr>
          <p:cNvPr id="7" name="Text Box 7"/>
          <p:cNvSpPr/>
          <p:nvPr/>
        </p:nvSpPr>
        <p:spPr>
          <a:xfrm>
            <a:off x="609480" y="216000"/>
            <a:ext cx="10540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EROSIO</a:t>
            </a:r>
          </a:p>
        </p:txBody>
      </p:sp>
      <p:sp>
        <p:nvSpPr>
          <p:cNvPr id="8" name="Rectangle 8"/>
          <p:cNvSpPr/>
          <p:nvPr/>
        </p:nvSpPr>
        <p:spPr>
          <a:xfrm>
            <a:off x="5257800" y="4191120"/>
            <a:ext cx="1728656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EROSIO </a:t>
            </a:r>
            <a:r>
              <a:rPr lang="x-none" sz="1800" b="1" i="0" u="none" strike="noStrike" baseline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пресек</a:t>
            </a:r>
            <a:endParaRPr lang="x-none" sz="1800" b="1" i="0" u="none" strike="noStrike" baseline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9" name="Rectangle 9"/>
          <p:cNvSpPr/>
          <p:nvPr/>
        </p:nvSpPr>
        <p:spPr>
          <a:xfrm flipV="1">
            <a:off x="380880" y="3276000"/>
            <a:ext cx="8763120" cy="74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0" name="Rectangle 10"/>
          <p:cNvSpPr/>
          <p:nvPr/>
        </p:nvSpPr>
        <p:spPr>
          <a:xfrm flipV="1">
            <a:off x="380880" y="35046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4419720" y="1279080"/>
            <a:ext cx="4724280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1" u="sng" strike="noStrike" baseline="0">
                <a:ln>
                  <a:noFill/>
                </a:ln>
                <a:latin typeface="Sylfaen" pitchFamily="18"/>
                <a:ea typeface="Arimo" pitchFamily="2"/>
                <a:cs typeface="Arimo" pitchFamily="2"/>
              </a:rPr>
              <a:t>примарне ефлоресценце</a:t>
            </a:r>
            <a:r>
              <a:rPr lang="x-none" sz="1800" b="0" i="0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обично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настају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услед механичких оштећења</a:t>
            </a:r>
          </a:p>
        </p:txBody>
      </p:sp>
      <p:sp>
        <p:nvSpPr>
          <p:cNvPr id="12" name="Rectangle 12"/>
          <p:cNvSpPr/>
          <p:nvPr/>
        </p:nvSpPr>
        <p:spPr>
          <a:xfrm>
            <a:off x="4419720" y="2007720"/>
            <a:ext cx="4876560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sng" strike="noStrike" baseline="0">
                <a:ln>
                  <a:noFill/>
                </a:ln>
                <a:latin typeface="Sylfaen" pitchFamily="18"/>
                <a:ea typeface="Arimo" pitchFamily="2"/>
                <a:cs typeface="Arimo" pitchFamily="2"/>
              </a:rPr>
              <a:t>секундарне ефлоресценце</a:t>
            </a:r>
            <a:r>
              <a:rPr lang="x-none" sz="1800" b="0" i="0" u="sng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sng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настају после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прскања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везикула, була и пустула</a:t>
            </a:r>
          </a:p>
        </p:txBody>
      </p:sp>
      <p:sp>
        <p:nvSpPr>
          <p:cNvPr id="13" name="Rectangle 13"/>
          <p:cNvSpPr/>
          <p:nvPr/>
        </p:nvSpPr>
        <p:spPr>
          <a:xfrm>
            <a:off x="457200" y="3651839"/>
            <a:ext cx="2875320" cy="1739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Различитог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су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облика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тачкасте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линеарне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полигоналне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кружне 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овалне</a:t>
            </a:r>
          </a:p>
        </p:txBody>
      </p:sp>
      <p:sp>
        <p:nvSpPr>
          <p:cNvPr id="14" name="Rectangle 14"/>
          <p:cNvSpPr/>
          <p:nvPr/>
        </p:nvSpPr>
        <p:spPr>
          <a:xfrm>
            <a:off x="2666880" y="5788080"/>
            <a:ext cx="250632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Оштро ограничене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околине</a:t>
            </a:r>
          </a:p>
        </p:txBody>
      </p:sp>
      <p:sp>
        <p:nvSpPr>
          <p:cNvPr id="15" name="Rectangle 15"/>
          <p:cNvSpPr/>
          <p:nvPr/>
        </p:nvSpPr>
        <p:spPr>
          <a:xfrm>
            <a:off x="2743199" y="5409360"/>
            <a:ext cx="13114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Болне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су</a:t>
            </a:r>
          </a:p>
        </p:txBody>
      </p:sp>
      <p:sp>
        <p:nvSpPr>
          <p:cNvPr id="16" name="Rectangle 16"/>
          <p:cNvSpPr/>
          <p:nvPr/>
        </p:nvSpPr>
        <p:spPr>
          <a:xfrm>
            <a:off x="3429000" y="3656880"/>
            <a:ext cx="29941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Зарастају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без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ожиљака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00" decel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accel="1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 decel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decel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mbmmp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87360" y="380880"/>
            <a:ext cx="4356000" cy="3276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 descr="0DltOfbIh1ZhIYxESDI4_large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876920" y="3581279"/>
            <a:ext cx="3962160" cy="2968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486399" y="227880"/>
            <a:ext cx="215826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Ulcus 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гризлица</a:t>
            </a: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чир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pic>
        <p:nvPicPr>
          <p:cNvPr id="3" name="Picture 3" descr="Sl_235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l="27531" t="23762" r="17647" b="20216"/>
          <a:stretch>
            <a:fillRect/>
          </a:stretch>
        </p:blipFill>
        <p:spPr>
          <a:xfrm>
            <a:off x="533520" y="4618080"/>
            <a:ext cx="2971800" cy="20192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4"/>
          <p:cNvSpPr/>
          <p:nvPr/>
        </p:nvSpPr>
        <p:spPr>
          <a:xfrm flipV="1">
            <a:off x="380880" y="16002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 flipV="1">
            <a:off x="380880" y="4343400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Text Box 6"/>
          <p:cNvSpPr/>
          <p:nvPr/>
        </p:nvSpPr>
        <p:spPr>
          <a:xfrm>
            <a:off x="533520" y="6019919"/>
            <a:ext cx="26668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Механичка повреда оралне слузокоже</a:t>
            </a:r>
          </a:p>
        </p:txBody>
      </p:sp>
      <p:sp>
        <p:nvSpPr>
          <p:cNvPr id="7" name="Rectangle 7"/>
          <p:cNvSpPr/>
          <p:nvPr/>
        </p:nvSpPr>
        <p:spPr>
          <a:xfrm>
            <a:off x="3505319" y="758880"/>
            <a:ext cx="81532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дубљи дефект слузокоже, који поред епитела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	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захвата и крзно, па 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подслузокожу</a:t>
            </a:r>
          </a:p>
        </p:txBody>
      </p:sp>
      <p:sp>
        <p:nvSpPr>
          <p:cNvPr id="8" name="Rectangle 8"/>
          <p:cNvSpPr/>
          <p:nvPr/>
        </p:nvSpPr>
        <p:spPr>
          <a:xfrm>
            <a:off x="762120" y="1612800"/>
            <a:ext cx="8381879" cy="92551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Примарни</a:t>
            </a:r>
            <a:r>
              <a:rPr lang="x-none" sz="1800" b="0" i="1" u="sng" strike="noStrike" baseline="0">
                <a:ln>
                  <a:noFill/>
                </a:ln>
                <a:solidFill>
                  <a:schemeClr val="bg1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sng" strike="noStrike" baseline="0" dirty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механичком повредом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нарочито</a:t>
            </a:r>
            <a:r>
              <a:rPr lang="en-US" sz="18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угризом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или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	  	    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механичком траумом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 зубне протезе,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али могу настати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	   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деловањем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хемијских нокси</a:t>
            </a:r>
            <a:r>
              <a:rPr lang="en-US" sz="18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</a:p>
        </p:txBody>
      </p:sp>
      <p:sp>
        <p:nvSpPr>
          <p:cNvPr id="9" name="Rectangle 9"/>
          <p:cNvSpPr/>
          <p:nvPr/>
        </p:nvSpPr>
        <p:spPr>
          <a:xfrm>
            <a:off x="762120" y="2906280"/>
            <a:ext cx="8153280" cy="648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sng" strike="noStrike" baseline="0" dirty="0" err="1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Секундарни</a:t>
            </a:r>
            <a:r>
              <a:rPr lang="x-none" sz="1800" b="1" i="1" u="sng" strike="noStrike" baseline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настају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када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дође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секундарних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промена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након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	        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прскања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була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промена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нодусу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туберу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папулама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7536240" y="5407200"/>
            <a:ext cx="111816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Плитак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дубок</a:t>
            </a:r>
          </a:p>
        </p:txBody>
      </p:sp>
      <p:sp>
        <p:nvSpPr>
          <p:cNvPr id="11" name="Rectangle 11"/>
          <p:cNvSpPr/>
          <p:nvPr/>
        </p:nvSpPr>
        <p:spPr>
          <a:xfrm>
            <a:off x="4101120" y="4645080"/>
            <a:ext cx="31741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Облик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DDDDDD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овалан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округао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бубрежаст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полицикличан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334120" y="165960"/>
            <a:ext cx="215826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Ulcus 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гризлица</a:t>
            </a: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чир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pic>
        <p:nvPicPr>
          <p:cNvPr id="3" name="Picture 3" descr="Sl_236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791320" y="4648320"/>
            <a:ext cx="3176640" cy="1992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Sl_234 Ulcus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85799" y="228600"/>
            <a:ext cx="2438280" cy="15764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5"/>
          <p:cNvSpPr/>
          <p:nvPr/>
        </p:nvSpPr>
        <p:spPr>
          <a:xfrm flipV="1">
            <a:off x="380880" y="3352680"/>
            <a:ext cx="8763120" cy="7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Rectangle 6"/>
          <p:cNvSpPr/>
          <p:nvPr/>
        </p:nvSpPr>
        <p:spPr>
          <a:xfrm flipV="1">
            <a:off x="380880" y="35046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7" name="Text Box 7"/>
          <p:cNvSpPr/>
          <p:nvPr/>
        </p:nvSpPr>
        <p:spPr>
          <a:xfrm>
            <a:off x="609480" y="228600"/>
            <a:ext cx="9457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ULCUS</a:t>
            </a:r>
          </a:p>
        </p:txBody>
      </p:sp>
      <p:sp>
        <p:nvSpPr>
          <p:cNvPr id="8" name="Rectangle 8"/>
          <p:cNvSpPr/>
          <p:nvPr/>
        </p:nvSpPr>
        <p:spPr>
          <a:xfrm>
            <a:off x="7391520" y="6248520"/>
            <a:ext cx="17524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ULCUS - пресек</a:t>
            </a:r>
          </a:p>
        </p:txBody>
      </p:sp>
      <p:sp>
        <p:nvSpPr>
          <p:cNvPr id="9" name="Rectangle 9"/>
          <p:cNvSpPr/>
          <p:nvPr/>
        </p:nvSpPr>
        <p:spPr>
          <a:xfrm>
            <a:off x="380880" y="2328840"/>
            <a:ext cx="34290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Опис улкуса: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ИВИЦЕ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ДНО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СТРАНЕ</a:t>
            </a:r>
          </a:p>
        </p:txBody>
      </p:sp>
      <p:sp>
        <p:nvSpPr>
          <p:cNvPr id="10" name="Rectangle 10"/>
          <p:cNvSpPr/>
          <p:nvPr/>
        </p:nvSpPr>
        <p:spPr>
          <a:xfrm>
            <a:off x="3352680" y="728280"/>
            <a:ext cx="579132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Рубови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у равни коже, семимукозе и слузокоже,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изнад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са равним или неправилним контурама које су често подривене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733920" y="1885680"/>
            <a:ext cx="5410079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Боја ивице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акутних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процеса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светло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црвена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хроничних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плавкаста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црвено-смеђа</a:t>
            </a:r>
          </a:p>
        </p:txBody>
      </p:sp>
      <p:sp>
        <p:nvSpPr>
          <p:cNvPr id="12" name="Rectangle 12"/>
          <p:cNvSpPr/>
          <p:nvPr/>
        </p:nvSpPr>
        <p:spPr>
          <a:xfrm>
            <a:off x="3962520" y="3656880"/>
            <a:ext cx="60958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Конзистенција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-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мека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полутврда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тврда</a:t>
            </a:r>
          </a:p>
        </p:txBody>
      </p:sp>
      <p:sp>
        <p:nvSpPr>
          <p:cNvPr id="13" name="Rectangle 13"/>
          <p:cNvSpPr/>
          <p:nvPr/>
        </p:nvSpPr>
        <p:spPr>
          <a:xfrm>
            <a:off x="380880" y="3488040"/>
            <a:ext cx="43434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Дно 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равно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анеравно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гранулирано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брежуљкасто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кратериформно</a:t>
            </a:r>
          </a:p>
        </p:txBody>
      </p:sp>
      <p:sp>
        <p:nvSpPr>
          <p:cNvPr id="14" name="Rectangle 14"/>
          <p:cNvSpPr/>
          <p:nvPr/>
        </p:nvSpPr>
        <p:spPr>
          <a:xfrm>
            <a:off x="533520" y="5414400"/>
            <a:ext cx="510516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Површина 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влажна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слузава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гнојава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прекривена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остацима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ткива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кровом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буле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крустама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разне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дебљине</a:t>
            </a:r>
          </a:p>
        </p:txBody>
      </p:sp>
      <p:sp>
        <p:nvSpPr>
          <p:cNvPr id="15" name="Rectangle 15"/>
          <p:cNvSpPr/>
          <p:nvPr/>
        </p:nvSpPr>
        <p:spPr>
          <a:xfrm>
            <a:off x="4572000" y="4038600"/>
            <a:ext cx="4038479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RS" sz="1800" b="1" i="0" u="none" strike="noStrike" baseline="0" dirty="0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Ш</a:t>
            </a:r>
            <a:r>
              <a:rPr lang="en-US" sz="1800" b="1" i="0" u="none" strike="noStrike" baseline="0" dirty="0" err="1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ире</a:t>
            </a:r>
            <a:r>
              <a:rPr lang="en-US" sz="1800" b="1" i="0" u="none" strike="noStrike" baseline="0" dirty="0" smtClean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концентрично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вијугаво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2438280" y="4572720"/>
            <a:ext cx="29718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Зарастање траје дуже</a:t>
            </a:r>
          </a:p>
        </p:txBody>
      </p:sp>
      <p:sp>
        <p:nvSpPr>
          <p:cNvPr id="17" name="Rectangle 17"/>
          <p:cNvSpPr/>
          <p:nvPr/>
        </p:nvSpPr>
        <p:spPr>
          <a:xfrm>
            <a:off x="2590919" y="4741560"/>
            <a:ext cx="38862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мањи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зарастају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без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ожиљака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већи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са ожиљком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Class="entr" accel="1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Class="entr" de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500"/>
                            </p:stCondLst>
                            <p:childTnLst>
                              <p:par>
                                <p:cTn id="46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0"/>
                            </p:stCondLst>
                            <p:childTnLst>
                              <p:par>
                                <p:cTn id="52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700440" y="3657600"/>
            <a:ext cx="5086440" cy="298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 descr="images23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57200" y="380880"/>
            <a:ext cx="2476440" cy="184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cancer-of-the-tongue-21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4986360" y="380880"/>
            <a:ext cx="3795839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9" descr="timthumb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3124079" y="1305000"/>
            <a:ext cx="1771920" cy="1771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0" descr="ulceracija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 l="34128" t="16317" r="19314" b="23334"/>
          <a:stretch>
            <a:fillRect/>
          </a:stretch>
        </p:blipFill>
        <p:spPr>
          <a:xfrm>
            <a:off x="457200" y="3511440"/>
            <a:ext cx="3124079" cy="305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638680" y="456480"/>
            <a:ext cx="1810409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Cicatri</a:t>
            </a: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x 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ожиљак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3" name="Rectangle 3"/>
          <p:cNvSpPr/>
          <p:nvPr/>
        </p:nvSpPr>
        <p:spPr>
          <a:xfrm>
            <a:off x="4648320" y="590760"/>
            <a:ext cx="398304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новостворено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везивно ткиво</a:t>
            </a:r>
          </a:p>
        </p:txBody>
      </p:sp>
      <p:sp>
        <p:nvSpPr>
          <p:cNvPr id="4" name="Rectangle 4"/>
          <p:cNvSpPr/>
          <p:nvPr/>
        </p:nvSpPr>
        <p:spPr>
          <a:xfrm>
            <a:off x="457200" y="234720"/>
            <a:ext cx="3429000" cy="146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Формира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 месту повреде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или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неких ефлоресценци које проузрокују дубљи дефект у ткиву</a:t>
            </a:r>
          </a:p>
        </p:txBody>
      </p:sp>
      <p:sp>
        <p:nvSpPr>
          <p:cNvPr id="5" name="Rectangle 5"/>
          <p:cNvSpPr/>
          <p:nvPr/>
        </p:nvSpPr>
        <p:spPr>
          <a:xfrm>
            <a:off x="380880" y="2292119"/>
            <a:ext cx="3657600" cy="146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Дефект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покривен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гранулационим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ткивом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разликује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боји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околног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ткива</a:t>
            </a:r>
          </a:p>
        </p:txBody>
      </p:sp>
      <p:sp>
        <p:nvSpPr>
          <p:cNvPr id="6" name="Rectangle 6"/>
          <p:cNvSpPr/>
          <p:nvPr/>
        </p:nvSpPr>
        <p:spPr>
          <a:xfrm flipV="1">
            <a:off x="380880" y="4038479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7" name="Rectangle 7"/>
          <p:cNvSpPr/>
          <p:nvPr/>
        </p:nvSpPr>
        <p:spPr>
          <a:xfrm flipV="1">
            <a:off x="380880" y="3885479"/>
            <a:ext cx="8763120" cy="74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6477119" y="1597320"/>
            <a:ext cx="25146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Ожиљци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могу бти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пигментовани</a:t>
            </a:r>
          </a:p>
        </p:txBody>
      </p:sp>
      <p:sp>
        <p:nvSpPr>
          <p:cNvPr id="9" name="Rectangle 9"/>
          <p:cNvSpPr/>
          <p:nvPr/>
        </p:nvSpPr>
        <p:spPr>
          <a:xfrm>
            <a:off x="2407320" y="2587680"/>
            <a:ext cx="673668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Зависно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величине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локализације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ожиљака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може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доћи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деформитета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поремећаја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функцији</a:t>
            </a:r>
          </a:p>
        </p:txBody>
      </p:sp>
      <p:sp>
        <p:nvSpPr>
          <p:cNvPr id="10" name="Rectangle 10"/>
          <p:cNvSpPr/>
          <p:nvPr/>
        </p:nvSpPr>
        <p:spPr>
          <a:xfrm>
            <a:off x="533520" y="4266360"/>
            <a:ext cx="95921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Atrophia</a:t>
            </a:r>
            <a:endParaRPr lang="en-US" sz="1800" b="1" i="1" u="sng" strike="noStrike" baseline="0" dirty="0">
              <a:ln>
                <a:noFill/>
              </a:ln>
              <a:solidFill>
                <a:srgbClr val="FFFF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2362320" y="4019040"/>
            <a:ext cx="601956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смањење или потпуно ишчезавање неких слојева коже, 	семимукозе и слузокоже</a:t>
            </a:r>
          </a:p>
        </p:txBody>
      </p:sp>
      <p:sp>
        <p:nvSpPr>
          <p:cNvPr id="12" name="Rectangle 12"/>
          <p:cNvSpPr/>
          <p:nvPr/>
        </p:nvSpPr>
        <p:spPr>
          <a:xfrm>
            <a:off x="6858000" y="5338440"/>
            <a:ext cx="213372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Промене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могу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бити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локализоване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генерализоване</a:t>
            </a:r>
          </a:p>
        </p:txBody>
      </p:sp>
      <p:sp>
        <p:nvSpPr>
          <p:cNvPr id="13" name="Rectangle 13"/>
          <p:cNvSpPr/>
          <p:nvPr/>
        </p:nvSpPr>
        <p:spPr>
          <a:xfrm>
            <a:off x="533520" y="5254920"/>
            <a:ext cx="55494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Последица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су: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дегенеративних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регресивних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промена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запаљенских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промена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(ређе)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 decel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Class="entr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icatrix-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r="4173"/>
          <a:stretch>
            <a:fillRect/>
          </a:stretch>
        </p:blipFill>
        <p:spPr>
          <a:xfrm>
            <a:off x="457200" y="2666880"/>
            <a:ext cx="4724280" cy="3286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 descr="cicatrix 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57815" t="54173" r="31255" b="18750"/>
          <a:stretch>
            <a:fillRect/>
          </a:stretch>
        </p:blipFill>
        <p:spPr>
          <a:xfrm>
            <a:off x="5486399" y="2276639"/>
            <a:ext cx="3514680" cy="381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7" descr="cicatrix1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1828800" y="260280"/>
            <a:ext cx="3200400" cy="2067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martAphte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r="115799" b="108814"/>
          <a:stretch>
            <a:fillRect/>
          </a:stretch>
        </p:blipFill>
        <p:spPr>
          <a:xfrm>
            <a:off x="571680" y="3886200"/>
            <a:ext cx="3562200" cy="2666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 descr="afte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17365" t="18557" r="20831" b="27640"/>
          <a:stretch>
            <a:fillRect/>
          </a:stretch>
        </p:blipFill>
        <p:spPr>
          <a:xfrm>
            <a:off x="446039" y="228600"/>
            <a:ext cx="3808440" cy="2590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7" descr="afte_bocca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13635" t="9090"/>
          <a:stretch>
            <a:fillRect/>
          </a:stretch>
        </p:blipFill>
        <p:spPr>
          <a:xfrm>
            <a:off x="4343400" y="2882879"/>
            <a:ext cx="4648320" cy="367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9" descr="fotografije-za-tekstove-afta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6667560" y="366839"/>
            <a:ext cx="2158920" cy="2361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ЕФЛОРЕСЦЕНЦЕ У РАВНИ КОЖЕ СЕМИМУКОЗЕ И СЛУЗОКОЖ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294920" y="228240"/>
            <a:ext cx="7543799" cy="1143000"/>
          </a:xfrm>
        </p:spPr>
        <p:txBody>
          <a:bodyPr wrap="square" lIns="91440" tIns="45720" rIns="91440" bIns="45720"/>
          <a:lstStyle>
            <a:defPPr lvl="0">
              <a:buNone/>
            </a:defPPr>
            <a:lvl1pPr lvl="0">
              <a:buNone/>
            </a:lvl1pPr>
          </a:lstStyle>
          <a:p>
            <a:pPr lvl="0" algn="r" hangingPunct="1"/>
            <a:r>
              <a:rPr lang="en-US" sz="3200" b="1">
                <a:solidFill>
                  <a:srgbClr val="FFFF00"/>
                </a:solidFill>
                <a:latin typeface="Arial Narrow" pitchFamily="34"/>
              </a:rPr>
              <a:t>ЕФЛОРЕСЦЕНЦЕ</a:t>
            </a:r>
            <a:r>
              <a:rPr lang="x-none" sz="3200" b="1">
                <a:solidFill>
                  <a:srgbClr val="996600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4D4D4D"/>
                </a:solidFill>
                <a:latin typeface="Arial Narrow" pitchFamily="34"/>
              </a:rPr>
              <a:t>У</a:t>
            </a:r>
            <a:r>
              <a:rPr lang="x-none" sz="3200" b="1">
                <a:solidFill>
                  <a:srgbClr val="4D4D4D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4D4D4D"/>
                </a:solidFill>
                <a:latin typeface="Arial Narrow" pitchFamily="34"/>
              </a:rPr>
              <a:t>РАВНИ</a:t>
            </a:r>
            <a:r>
              <a:rPr lang="x-none" sz="3200" b="1" i="1">
                <a:solidFill>
                  <a:srgbClr val="996600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Arial Narrow" pitchFamily="34"/>
              </a:rPr>
              <a:t>КОЖЕ</a:t>
            </a:r>
            <a:r>
              <a:rPr lang="x-none" sz="32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Arial Narrow" pitchFamily="34"/>
              </a:rPr>
              <a:t>СЕМИМУКОЗЕ</a:t>
            </a:r>
            <a:r>
              <a:rPr lang="x-none" sz="32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Arial Narrow" pitchFamily="34"/>
              </a:rPr>
              <a:t>И</a:t>
            </a:r>
            <a:r>
              <a:rPr lang="x-none" sz="32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Arial Narrow" pitchFamily="34"/>
              </a:rPr>
              <a:t>СЛУЗОКОЖЕ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4419360" y="1371599"/>
            <a:ext cx="5181480" cy="1828800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lvl="0" indent="0" hangingPunct="1">
              <a:spcBef>
                <a:spcPts val="1800"/>
              </a:spcBef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1">
                <a:solidFill>
                  <a:srgbClr val="000000"/>
                </a:solidFill>
                <a:latin typeface="Arial Narrow" pitchFamily="34"/>
              </a:rPr>
              <a:t>		</a:t>
            </a: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Мацула</a:t>
            </a:r>
            <a:r>
              <a:rPr lang="x-none" sz="2400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x-none" sz="2400" b="1" i="1">
                <a:solidFill>
                  <a:srgbClr val="FFFF00"/>
                </a:solidFill>
                <a:latin typeface="Arial Narrow" pitchFamily="34"/>
              </a:rPr>
              <a:t>(мрља, пега)</a:t>
            </a:r>
          </a:p>
          <a:p>
            <a:pPr marL="0" lvl="0" indent="0" hangingPunct="1">
              <a:spcBef>
                <a:spcPts val="1800"/>
              </a:spcBef>
              <a:buClr>
                <a:srgbClr val="000000"/>
              </a:buClr>
              <a:buFont typeface="Arial Narrow" pitchFamily="34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latin typeface="Arial Narrow" pitchFamily="34"/>
              </a:rPr>
              <a:t>  </a:t>
            </a:r>
            <a:r>
              <a:rPr lang="x-none" sz="2400" b="1">
                <a:solidFill>
                  <a:srgbClr val="000000"/>
                </a:solidFill>
                <a:latin typeface="Sylfaen" pitchFamily="18"/>
              </a:rPr>
              <a:t>ефлоресценца у којој је </a:t>
            </a:r>
            <a:r>
              <a:rPr lang="en-US" sz="2400" b="1">
                <a:solidFill>
                  <a:srgbClr val="000000"/>
                </a:solidFill>
                <a:latin typeface="Sylfaen" pitchFamily="18"/>
              </a:rPr>
              <a:t>  	</a:t>
            </a:r>
            <a:r>
              <a:rPr lang="x-none" sz="2400" b="1">
                <a:solidFill>
                  <a:srgbClr val="000000"/>
                </a:solidFill>
                <a:latin typeface="Sylfaen" pitchFamily="18"/>
              </a:rPr>
              <a:t>промењена само боја</a:t>
            </a:r>
          </a:p>
        </p:txBody>
      </p:sp>
      <p:sp>
        <p:nvSpPr>
          <p:cNvPr id="4" name="Rectangle 4"/>
          <p:cNvSpPr/>
          <p:nvPr/>
        </p:nvSpPr>
        <p:spPr>
          <a:xfrm>
            <a:off x="2133720" y="1219320"/>
            <a:ext cx="701028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7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343400" y="3092040"/>
            <a:ext cx="480060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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34"/>
                <a:ea typeface="Arimo" pitchFamily="2"/>
                <a:cs typeface="Arimo" pitchFamily="2"/>
              </a:rPr>
              <a:t> 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кожи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erythem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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слузокожи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усне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дупље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enanthem</a:t>
            </a:r>
          </a:p>
        </p:txBody>
      </p:sp>
      <p:sp>
        <p:nvSpPr>
          <p:cNvPr id="6" name="Rectangle 6"/>
          <p:cNvSpPr/>
          <p:nvPr/>
        </p:nvSpPr>
        <p:spPr>
          <a:xfrm>
            <a:off x="4495680" y="4131000"/>
            <a:ext cx="403884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Најчешће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су</a:t>
            </a:r>
            <a:r>
              <a:rPr lang="x-none" sz="2000" b="1" i="1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mo" pitchFamily="2"/>
                <a:cs typeface="Arimo" pitchFamily="2"/>
              </a:rPr>
              <a:t> </a:t>
            </a:r>
            <a:r>
              <a:rPr lang="en-US" sz="24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последица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активне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пасивне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хиперемије</a:t>
            </a:r>
            <a:r>
              <a:rPr lang="x-none" sz="2000" b="1" i="1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34"/>
                <a:ea typeface="Arimo" pitchFamily="2"/>
                <a:cs typeface="Arimo" pitchFamily="2"/>
              </a:rPr>
              <a:t>.</a:t>
            </a:r>
          </a:p>
        </p:txBody>
      </p:sp>
      <p:sp>
        <p:nvSpPr>
          <p:cNvPr id="7" name="Rectangle 7"/>
          <p:cNvSpPr/>
          <p:nvPr/>
        </p:nvSpPr>
        <p:spPr>
          <a:xfrm>
            <a:off x="381000" y="4559400"/>
            <a:ext cx="7200600" cy="22885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Могу бити: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Petechiae </a:t>
            </a:r>
            <a:r>
              <a:rPr lang="x-none" sz="20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(тачкасте),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Vibice</a:t>
            </a:r>
            <a:r>
              <a:rPr lang="x-none" sz="2400" b="0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0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(пругасте),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Ecchimosae</a:t>
            </a:r>
            <a:r>
              <a:rPr lang="x-none" sz="2400" b="0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0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(веће неправилног облика),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0" u="none" strike="noStrike" baseline="0" dirty="0" err="1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Suffusio</a:t>
            </a:r>
            <a:r>
              <a:rPr lang="x-none" sz="2400" b="0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0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(када је већи део ткива инхибиран крвљу) 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Haematoma </a:t>
            </a:r>
            <a:r>
              <a:rPr lang="x-none" sz="20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(када </a:t>
            </a:r>
            <a:r>
              <a:rPr lang="x-none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 у ткиву налази изолована крв)</a:t>
            </a:r>
          </a:p>
        </p:txBody>
      </p:sp>
      <p:sp>
        <p:nvSpPr>
          <p:cNvPr id="8" name="Rectangle 8"/>
          <p:cNvSpPr/>
          <p:nvPr/>
        </p:nvSpPr>
        <p:spPr>
          <a:xfrm>
            <a:off x="6934319" y="4572000"/>
            <a:ext cx="2057400" cy="2654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Хало</a:t>
            </a:r>
            <a:r>
              <a:rPr lang="x-none" sz="2400" b="1" i="1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макула,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која окружује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неку постојећу промену</a:t>
            </a:r>
          </a:p>
        </p:txBody>
      </p:sp>
      <p:pic>
        <p:nvPicPr>
          <p:cNvPr id="9" name="Picture 9" descr="Sl_49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09480" y="1625760"/>
            <a:ext cx="3581640" cy="240804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0"/>
          <p:cNvSpPr/>
          <p:nvPr/>
        </p:nvSpPr>
        <p:spPr>
          <a:xfrm>
            <a:off x="609480" y="1370159"/>
            <a:ext cx="1899720" cy="550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29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MACULA </a:t>
            </a: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3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2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PRESEK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 decel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Class="entr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334120" y="303840"/>
            <a:ext cx="190979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Necrosis 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en-US" sz="1800" b="1" i="1" u="sng" strike="noStrike" baseline="0" dirty="0" err="1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некроза</a:t>
            </a:r>
            <a:r>
              <a:rPr lang="en-US" sz="1800" b="1" i="1" u="sng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2895479"/>
            <a:ext cx="8763120" cy="7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0474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0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838080" y="3201120"/>
            <a:ext cx="2106965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 smtClean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Gangrena</a:t>
            </a:r>
            <a:r>
              <a:rPr lang="sr-Cyrl-RS" sz="1800" b="1" i="1" u="sng" strike="noStrike" baseline="0" dirty="0" smtClean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(гангрена)</a:t>
            </a:r>
            <a:endParaRPr lang="x-none" sz="1800" b="1" i="1" u="sng" strike="noStrike" baseline="0">
              <a:ln>
                <a:noFill/>
              </a:ln>
              <a:solidFill>
                <a:srgbClr val="FFFF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3200400" y="835200"/>
            <a:ext cx="556272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изумирање ћелија или ограничених делова ткива и органа у организму</a:t>
            </a:r>
          </a:p>
        </p:txBody>
      </p:sp>
      <p:sp>
        <p:nvSpPr>
          <p:cNvPr id="7" name="Rectangle 7"/>
          <p:cNvSpPr/>
          <p:nvPr/>
        </p:nvSpPr>
        <p:spPr>
          <a:xfrm>
            <a:off x="609480" y="1617840"/>
            <a:ext cx="82296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1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као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последица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бактеријске инфекције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трауме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поремећаја циркулације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малигних процеса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и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зрачне</a:t>
            </a: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терапије</a:t>
            </a:r>
          </a:p>
        </p:txBody>
      </p:sp>
      <p:sp>
        <p:nvSpPr>
          <p:cNvPr id="8" name="Rectangle 8"/>
          <p:cNvSpPr/>
          <p:nvPr/>
        </p:nvSpPr>
        <p:spPr>
          <a:xfrm>
            <a:off x="3048120" y="3580560"/>
            <a:ext cx="643320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процес изумирања делова ткива или органа</a:t>
            </a:r>
          </a:p>
        </p:txBody>
      </p:sp>
      <p:sp>
        <p:nvSpPr>
          <p:cNvPr id="9" name="Rectangle 9"/>
          <p:cNvSpPr/>
          <p:nvPr/>
        </p:nvSpPr>
        <p:spPr>
          <a:xfrm>
            <a:off x="380880" y="3963240"/>
            <a:ext cx="245591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развија се споро</a:t>
            </a:r>
          </a:p>
        </p:txBody>
      </p:sp>
      <p:sp>
        <p:nvSpPr>
          <p:cNvPr id="10" name="Rectangle 10"/>
          <p:cNvSpPr/>
          <p:nvPr/>
        </p:nvSpPr>
        <p:spPr>
          <a:xfrm>
            <a:off x="380880" y="4126320"/>
            <a:ext cx="861084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има за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последицу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путридно распадање праћено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непријатним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мирисом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04920" y="4766399"/>
            <a:ext cx="396216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ретко се јавља у усној дупљи</a:t>
            </a:r>
          </a:p>
        </p:txBody>
      </p:sp>
      <p:sp>
        <p:nvSpPr>
          <p:cNvPr id="12" name="Rectangle 12"/>
          <p:cNvSpPr/>
          <p:nvPr/>
        </p:nvSpPr>
        <p:spPr>
          <a:xfrm>
            <a:off x="380880" y="5407200"/>
            <a:ext cx="76201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среће се код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 dirty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-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улцеронекрозних стоматита,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0" u="none" strike="noStrike" baseline="0" dirty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		</a:t>
            </a:r>
            <a:r>
              <a:rPr lang="en-US" dirty="0" smtClean="0"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en-US" dirty="0" smtClean="0"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      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- 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улцеронекрозних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гингивита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</a:t>
            </a:r>
            <a:endParaRPr lang="x-none" sz="1800" b="1" i="1" u="none" strike="noStrike" baseline="0">
              <a:ln>
                <a:noFill/>
              </a:ln>
              <a:solidFill>
                <a:srgbClr val="FF6600"/>
              </a:solidFill>
              <a:effectLst>
                <a:outerShdw dist="17961" dir="2700000">
                  <a:scrgbClr r="0" g="0" b="0"/>
                </a:outerShdw>
              </a:effectLst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		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        - </a:t>
            </a:r>
            <a:r>
              <a:rPr lang="sr-Cyrl-R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Cancrum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 err="1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orisa</a:t>
            </a:r>
            <a:r>
              <a:rPr lang="en-US" sz="1800" b="1" i="1" u="none" strike="noStrike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Номе</a:t>
            </a:r>
            <a:r>
              <a:rPr lang="en-US" sz="1800" b="1" i="1" u="none" strike="noStrike" baseline="0" dirty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Class="entr" fill="hold" grpId="0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700"/>
                            </p:stCondLst>
                            <p:childTnLst>
                              <p:par>
                                <p:cTn id="21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700"/>
                            </p:stCondLst>
                            <p:childTnLst>
                              <p:par>
                                <p:cTn id="27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700"/>
                            </p:stCondLst>
                            <p:childTnLst>
                              <p:par>
                                <p:cTn id="33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None/>
            </a:defPPr>
            <a:lvl1pPr lvl="0">
              <a:buNone/>
            </a:lvl1pPr>
          </a:lstStyle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indent="0"/>
            <a:endParaRPr lang="en-US">
              <a:latin typeface="Arial" pitchFamily="18"/>
            </a:endParaRPr>
          </a:p>
        </p:txBody>
      </p:sp>
      <p:pic>
        <p:nvPicPr>
          <p:cNvPr id="4" name="Picture 5" descr="ulceronekrozni stomatit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380880" y="957239"/>
            <a:ext cx="3915000" cy="2533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 descr="UNG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4114800" y="3863879"/>
            <a:ext cx="4838760" cy="2660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UNG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7714" t="18908" r="12574"/>
          <a:stretch>
            <a:fillRect/>
          </a:stretch>
        </p:blipFill>
        <p:spPr>
          <a:xfrm>
            <a:off x="4495680" y="487440"/>
            <a:ext cx="4343400" cy="3003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1" descr="NOMA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 t="33488" r="52886" b="34418"/>
          <a:stretch>
            <a:fillRect/>
          </a:stretch>
        </p:blipFill>
        <p:spPr>
          <a:xfrm>
            <a:off x="388800" y="3863879"/>
            <a:ext cx="3471839" cy="2660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943600" y="227880"/>
            <a:ext cx="1047379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sng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Фистула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1752479"/>
            <a:ext cx="8763120" cy="7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0474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267080" y="698039"/>
            <a:ext cx="48769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Sylfaen" pitchFamily="18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канал који спаја патолошки процес у ткиву са спољном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средином</a:t>
            </a:r>
          </a:p>
        </p:txBody>
      </p:sp>
      <p:sp>
        <p:nvSpPr>
          <p:cNvPr id="6" name="Rectangle 6"/>
          <p:cNvSpPr/>
          <p:nvPr/>
        </p:nvSpPr>
        <p:spPr>
          <a:xfrm>
            <a:off x="1523880" y="1904040"/>
            <a:ext cx="4149191" cy="3715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Фистуле могу бити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: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урођене</a:t>
            </a:r>
            <a:r>
              <a:rPr lang="en-US" sz="1800" b="1" i="0" u="none" strike="noStrike" baseline="0" dirty="0">
                <a:ln>
                  <a:noFill/>
                </a:ln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или</a:t>
            </a:r>
            <a:r>
              <a:rPr lang="en-US" sz="1800" b="1" i="0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стечене</a:t>
            </a:r>
          </a:p>
        </p:txBody>
      </p:sp>
      <p:sp>
        <p:nvSpPr>
          <p:cNvPr id="7" name="Rectangle 7"/>
          <p:cNvSpPr/>
          <p:nvPr/>
        </p:nvSpPr>
        <p:spPr>
          <a:xfrm>
            <a:off x="685799" y="2283120"/>
            <a:ext cx="769608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Инспекцијом 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види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Sylfaen" pitchFamily="18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уздигнуће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из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кога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притиском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може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истиснути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патолошки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садржај</a:t>
            </a:r>
          </a:p>
        </p:txBody>
      </p:sp>
      <p:sp>
        <p:nvSpPr>
          <p:cNvPr id="8" name="Rectangle 8"/>
          <p:cNvSpPr/>
          <p:nvPr/>
        </p:nvSpPr>
        <p:spPr>
          <a:xfrm>
            <a:off x="380880" y="3883319"/>
            <a:ext cx="3907137" cy="92551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u="none" strike="noStrike" baseline="0" dirty="0" err="1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Сондом</a:t>
            </a:r>
            <a:r>
              <a:rPr lang="x-none" sz="1800" b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могуће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кроз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отвор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ући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фистулу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оријентисати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се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њеној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дубини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 err="1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току</a:t>
            </a:r>
            <a:r>
              <a:rPr lang="sr-Cyrl-RS" sz="1800" b="1" i="0" u="none" strike="noStrike" baseline="0" smtClean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.</a:t>
            </a:r>
            <a:endParaRPr lang="en-US" sz="1800" b="1" i="0" u="none" strike="noStrike" baseline="0" dirty="0">
              <a:ln>
                <a:noFill/>
              </a:ln>
              <a:solidFill>
                <a:srgbClr val="000000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2133720" y="3121200"/>
            <a:ext cx="784836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Среће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се код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-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Sylfaen" pitchFamily="18"/>
                <a:ea typeface="Arimo" pitchFamily="2"/>
                <a:cs typeface="Arimo" pitchFamily="2"/>
              </a:rPr>
              <a:t>     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актиномикозе,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	               </a:t>
            </a:r>
            <a:r>
              <a:rPr lang="sr-Cyrl-RS" sz="1800" b="1" i="1" u="none" strike="noStrike" baseline="0" dirty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                 </a:t>
            </a:r>
            <a:r>
              <a:rPr lang="x-none" sz="1800" b="1" i="1" u="none" strike="noStrike" baseline="0" smtClean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туберкулозе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и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 dirty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                                 </a:t>
            </a:r>
            <a:r>
              <a:rPr lang="x-none" sz="1800" b="1" i="1" u="none" strike="noStrike" baseline="0">
                <a:ln>
                  <a:noFill/>
                </a:ln>
                <a:latin typeface="Arial Narrow" pitchFamily="34"/>
                <a:ea typeface="Arimo" pitchFamily="2"/>
                <a:cs typeface="Arimo" pitchFamily="2"/>
              </a:rPr>
              <a:t>хроничних пародонталних процеса</a:t>
            </a:r>
          </a:p>
        </p:txBody>
      </p:sp>
      <p:pic>
        <p:nvPicPr>
          <p:cNvPr id="10" name="Picture 10" descr="fistule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1143000" y="5119559"/>
            <a:ext cx="6858000" cy="15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1" descr="fistula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1066680" y="0"/>
            <a:ext cx="1857599" cy="1660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Class="entr" accel="1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ЕФЛОРЕСЦЕНЦЕ ИЗНАД РАВНИ КОЗЕ СЕМИМУКОЗЕ И СЛУЗОКОЗ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599840" y="609120"/>
            <a:ext cx="7543799" cy="1143000"/>
          </a:xfrm>
        </p:spPr>
        <p:txBody>
          <a:bodyPr wrap="square" lIns="91440" tIns="45720" rIns="91440" bIns="45720"/>
          <a:lstStyle>
            <a:defPPr lvl="0">
              <a:buNone/>
            </a:defPPr>
            <a:lvl1pPr lvl="0">
              <a:buNone/>
            </a:lvl1pPr>
          </a:lstStyle>
          <a:p>
            <a:pPr lvl="0" algn="r" hangingPunct="1"/>
            <a:r>
              <a:rPr lang="en-US" sz="3200" b="1" dirty="0">
                <a:solidFill>
                  <a:srgbClr val="FFFF00"/>
                </a:solidFill>
                <a:latin typeface="Arial Narrow" pitchFamily="34"/>
              </a:rPr>
              <a:t>ЕФЛОРЕСЦЕНЦЕ</a:t>
            </a:r>
            <a:r>
              <a:rPr lang="x-none" sz="3200" b="1">
                <a:solidFill>
                  <a:srgbClr val="FFFFFF"/>
                </a:solidFill>
                <a:latin typeface="Arial Narrow" pitchFamily="34"/>
              </a:rPr>
              <a:t> </a:t>
            </a:r>
            <a:r>
              <a:rPr lang="en-US" sz="3200" b="1" dirty="0">
                <a:solidFill>
                  <a:srgbClr val="4D4D4D"/>
                </a:solidFill>
                <a:latin typeface="Arial Narrow" pitchFamily="34"/>
              </a:rPr>
              <a:t>ИЗНАД</a:t>
            </a:r>
            <a:r>
              <a:rPr lang="x-none" sz="3200" b="1">
                <a:solidFill>
                  <a:srgbClr val="4D4D4D"/>
                </a:solidFill>
                <a:latin typeface="Arial Narrow" pitchFamily="34"/>
              </a:rPr>
              <a:t> </a:t>
            </a:r>
            <a:r>
              <a:rPr lang="en-US" sz="3200" b="1" dirty="0">
                <a:solidFill>
                  <a:srgbClr val="4D4D4D"/>
                </a:solidFill>
                <a:latin typeface="Arial Narrow" pitchFamily="34"/>
              </a:rPr>
              <a:t>РАВНИ</a:t>
            </a:r>
            <a:r>
              <a:rPr lang="x-none" sz="3200" b="1" i="1">
                <a:solidFill>
                  <a:srgbClr val="FFFFFF"/>
                </a:solidFill>
                <a:latin typeface="Arial Narrow" pitchFamily="34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Arial Narrow" pitchFamily="34"/>
              </a:rPr>
              <a:t>КО</a:t>
            </a:r>
            <a:r>
              <a:rPr lang="sr-Cyrl-RS" sz="3200" b="1" dirty="0" smtClean="0">
                <a:solidFill>
                  <a:srgbClr val="FFFF00"/>
                </a:solidFill>
                <a:latin typeface="Arial Narrow" pitchFamily="34"/>
              </a:rPr>
              <a:t>Ж</a:t>
            </a:r>
            <a:r>
              <a:rPr lang="en-US" sz="3200" b="1" dirty="0" smtClean="0">
                <a:solidFill>
                  <a:srgbClr val="FFFF00"/>
                </a:solidFill>
                <a:latin typeface="Arial Narrow" pitchFamily="34"/>
              </a:rPr>
              <a:t>Е</a:t>
            </a:r>
            <a:r>
              <a:rPr lang="x-none" sz="3200" b="1" smtClean="0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Arial Narrow" pitchFamily="34"/>
              </a:rPr>
              <a:t>СЕМИМУКОЗЕ</a:t>
            </a:r>
            <a:r>
              <a:rPr lang="x-none" sz="32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Arial Narrow" pitchFamily="34"/>
              </a:rPr>
              <a:t>И</a:t>
            </a:r>
            <a:r>
              <a:rPr lang="x-none" sz="32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Arial Narrow" pitchFamily="34"/>
              </a:rPr>
              <a:t>СЛУЗОКО</a:t>
            </a:r>
            <a:r>
              <a:rPr lang="sr-Cyrl-RS" sz="3200" b="1" dirty="0" smtClean="0">
                <a:solidFill>
                  <a:srgbClr val="FFFF00"/>
                </a:solidFill>
                <a:latin typeface="Arial Narrow" pitchFamily="34"/>
              </a:rPr>
              <a:t>Ж</a:t>
            </a:r>
            <a:r>
              <a:rPr lang="en-US" sz="3200" b="1" dirty="0" smtClean="0">
                <a:solidFill>
                  <a:srgbClr val="FFFF00"/>
                </a:solidFill>
                <a:latin typeface="Arial Narrow" pitchFamily="34"/>
              </a:rPr>
              <a:t>Е</a:t>
            </a:r>
            <a:endParaRPr lang="en-US" sz="3200" b="1" dirty="0">
              <a:solidFill>
                <a:srgbClr val="FFFF00"/>
              </a:solidFill>
              <a:latin typeface="Arial Narrow" pitchFamily="34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80880" y="2666880"/>
            <a:ext cx="1981439" cy="1905120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Vesiculla</a:t>
            </a:r>
          </a:p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Bulla</a:t>
            </a:r>
          </a:p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Pustula</a:t>
            </a:r>
          </a:p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Squama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3962160" y="1904760"/>
            <a:ext cx="2438280" cy="1600200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Crusta</a:t>
            </a:r>
          </a:p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Hypertrophia</a:t>
            </a:r>
          </a:p>
          <a:p>
            <a:pPr marL="0" lvl="0" indent="0" hangingPunct="1">
              <a:spcBef>
                <a:spcPts val="2098"/>
              </a:spcBef>
              <a:buClr>
                <a:srgbClr val="FFFF00"/>
              </a:buClr>
              <a:buFont typeface="Arial Narrow" pitchFamily="34"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Hyperplasia</a:t>
            </a:r>
          </a:p>
        </p:txBody>
      </p:sp>
      <p:sp>
        <p:nvSpPr>
          <p:cNvPr id="5" name="Rectangle 5"/>
          <p:cNvSpPr/>
          <p:nvPr/>
        </p:nvSpPr>
        <p:spPr>
          <a:xfrm>
            <a:off x="2133720" y="1600200"/>
            <a:ext cx="701028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8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6553080" y="3581279"/>
            <a:ext cx="1981439" cy="3064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2098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000" b="1" i="1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mo" pitchFamily="2"/>
                <a:cs typeface="Arimo" pitchFamily="2"/>
              </a:rPr>
              <a:t>  </a:t>
            </a: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Abscessus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2098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 Cysta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2098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 Oedema</a:t>
            </a:r>
          </a:p>
        </p:txBody>
      </p:sp>
      <p:sp>
        <p:nvSpPr>
          <p:cNvPr id="7" name="Rectangle 7"/>
          <p:cNvSpPr/>
          <p:nvPr/>
        </p:nvSpPr>
        <p:spPr>
          <a:xfrm>
            <a:off x="2743199" y="4724280"/>
            <a:ext cx="2133720" cy="1830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2098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000" b="1" i="1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mo" pitchFamily="2"/>
                <a:cs typeface="Arimo" pitchFamily="2"/>
              </a:rPr>
              <a:t>  </a:t>
            </a: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Papula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2098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 Tuber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 Narrow" pitchFamily="34"/>
              <a:buChar char="•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800" b="1" i="1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 Nodus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owerPoint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ritroplasia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r="10656" b="15779"/>
          <a:stretch>
            <a:fillRect/>
          </a:stretch>
        </p:blipFill>
        <p:spPr>
          <a:xfrm>
            <a:off x="380880" y="304920"/>
            <a:ext cx="2590919" cy="1726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578 nova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l="41320" t="62583" r="30134" b="30857"/>
          <a:stretch>
            <a:fillRect/>
          </a:stretch>
        </p:blipFill>
        <p:spPr>
          <a:xfrm>
            <a:off x="5867279" y="4800600"/>
            <a:ext cx="2971800" cy="1782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1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28767" b="50082"/>
          <a:stretch>
            <a:fillRect/>
          </a:stretch>
        </p:blipFill>
        <p:spPr>
          <a:xfrm>
            <a:off x="6137279" y="449280"/>
            <a:ext cx="2778120" cy="176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601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 l="67481"/>
          <a:stretch>
            <a:fillRect/>
          </a:stretch>
        </p:blipFill>
        <p:spPr>
          <a:xfrm>
            <a:off x="3200400" y="762120"/>
            <a:ext cx="2766960" cy="2327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 l="9212" r="21482" b="8283"/>
          <a:stretch>
            <a:fillRect/>
          </a:stretch>
        </p:blipFill>
        <p:spPr>
          <a:xfrm>
            <a:off x="380880" y="4495680"/>
            <a:ext cx="2895839" cy="213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8" cstate="print">
            <a:alphaModFix/>
            <a:lum/>
          </a:blip>
          <a:srcRect/>
          <a:stretch>
            <a:fillRect/>
          </a:stretch>
        </p:blipFill>
        <p:spPr>
          <a:xfrm>
            <a:off x="3505319" y="3429000"/>
            <a:ext cx="2057400" cy="281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0" descr="43"/>
          <p:cNvPicPr>
            <a:picLocks noChangeAspect="1"/>
          </p:cNvPicPr>
          <p:nvPr/>
        </p:nvPicPr>
        <p:blipFill>
          <a:blip r:embed="rId9" cstate="print">
            <a:alphaModFix/>
            <a:lum/>
          </a:blip>
          <a:srcRect/>
          <a:stretch>
            <a:fillRect/>
          </a:stretch>
        </p:blipFill>
        <p:spPr>
          <a:xfrm>
            <a:off x="380880" y="2362320"/>
            <a:ext cx="2743199" cy="184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1" descr="47"/>
          <p:cNvPicPr>
            <a:picLocks noChangeAspect="1"/>
          </p:cNvPicPr>
          <p:nvPr/>
        </p:nvPicPr>
        <p:blipFill>
          <a:blip r:embed="rId10" cstate="print">
            <a:alphaModFix/>
            <a:lum/>
          </a:blip>
          <a:srcRect/>
          <a:stretch>
            <a:fillRect/>
          </a:stretch>
        </p:blipFill>
        <p:spPr>
          <a:xfrm>
            <a:off x="6019919" y="2440080"/>
            <a:ext cx="2819160" cy="1866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4571640" y="0"/>
            <a:ext cx="4343400" cy="2743199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lvl="0" hangingPunct="1">
              <a:lnSpc>
                <a:spcPct val="80000"/>
              </a:lnSpc>
              <a:spcBef>
                <a:spcPts val="1800"/>
              </a:spcBef>
              <a:buNone/>
            </a:pPr>
            <a:r>
              <a:rPr lang="x-none" sz="2800" b="1" i="1">
                <a:solidFill>
                  <a:srgbClr val="FFFF00"/>
                </a:solidFill>
                <a:latin typeface="Arial Narrow" pitchFamily="34"/>
              </a:rPr>
              <a:t>Vesiculla </a:t>
            </a:r>
            <a:r>
              <a:rPr lang="en-US" sz="2400" b="1" i="1">
                <a:solidFill>
                  <a:srgbClr val="FFFF00"/>
                </a:solidFill>
                <a:latin typeface="Arial Narrow" pitchFamily="34"/>
              </a:rPr>
              <a:t>(</a:t>
            </a:r>
            <a:r>
              <a:rPr lang="x-none" sz="2400" b="1" i="1">
                <a:solidFill>
                  <a:srgbClr val="FFFF00"/>
                </a:solidFill>
                <a:latin typeface="Arial Narrow" pitchFamily="34"/>
              </a:rPr>
              <a:t>мехурић</a:t>
            </a:r>
            <a:r>
              <a:rPr lang="en-US" sz="2400" b="1" i="1">
                <a:solidFill>
                  <a:srgbClr val="FFFF00"/>
                </a:solidFill>
                <a:latin typeface="Arial Narrow" pitchFamily="34"/>
              </a:rPr>
              <a:t>,</a:t>
            </a:r>
            <a:r>
              <a:rPr lang="x-none" sz="2400" b="1" i="1">
                <a:solidFill>
                  <a:srgbClr val="FFFF00"/>
                </a:solidFill>
                <a:latin typeface="Arial Narrow" pitchFamily="34"/>
              </a:rPr>
              <a:t>плихчић</a:t>
            </a:r>
            <a:r>
              <a:rPr lang="en-US" sz="2400" b="1" i="1">
                <a:solidFill>
                  <a:srgbClr val="FFFF00"/>
                </a:solidFill>
                <a:latin typeface="Arial Narrow" pitchFamily="34"/>
              </a:rPr>
              <a:t>)</a:t>
            </a:r>
          </a:p>
          <a:p>
            <a:pPr lvl="0" hangingPunct="1">
              <a:lnSpc>
                <a:spcPct val="80000"/>
              </a:lnSpc>
              <a:spcBef>
                <a:spcPts val="748"/>
              </a:spcBef>
              <a:buNone/>
            </a:pPr>
            <a:endParaRPr lang="x-none" sz="1000" b="1" i="1">
              <a:solidFill>
                <a:srgbClr val="FFFF00"/>
              </a:solidFill>
              <a:latin typeface="Sylfaen" pitchFamily="18"/>
            </a:endParaRPr>
          </a:p>
          <a:p>
            <a:pPr marL="0" lvl="0" indent="0" hangingPunct="1">
              <a:lnSpc>
                <a:spcPct val="80000"/>
              </a:lnSpc>
              <a:spcBef>
                <a:spcPts val="1800"/>
              </a:spcBef>
              <a:buFont typeface="Sylfaen" pitchFamily="18"/>
            </a:pPr>
            <a:r>
              <a:rPr lang="x-none" sz="2400" b="1">
                <a:solidFill>
                  <a:srgbClr val="000000"/>
                </a:solidFill>
                <a:latin typeface="Sylfaen" pitchFamily="18"/>
              </a:rPr>
              <a:t>примарна ефлоресценца</a:t>
            </a:r>
          </a:p>
          <a:p>
            <a:pPr marL="0" lvl="0" indent="0" hangingPunct="1">
              <a:lnSpc>
                <a:spcPct val="80000"/>
              </a:lnSpc>
              <a:spcBef>
                <a:spcPts val="1800"/>
              </a:spcBef>
              <a:buFont typeface="Sylfaen" pitchFamily="18"/>
            </a:pPr>
            <a:r>
              <a:rPr lang="x-none" sz="2400" b="1">
                <a:solidFill>
                  <a:srgbClr val="FFFF00"/>
                </a:solidFill>
                <a:latin typeface="Sylfaen" pitchFamily="18"/>
              </a:rPr>
              <a:t>изнад равни</a:t>
            </a:r>
            <a:r>
              <a:rPr lang="x-none" sz="2400" b="1">
                <a:latin typeface="Arial Narrow" pitchFamily="34"/>
              </a:rPr>
              <a:t> коже, семимукозе и слузокоже</a:t>
            </a:r>
          </a:p>
          <a:p>
            <a:pPr marL="0" lvl="0" indent="0" hangingPunct="1">
              <a:lnSpc>
                <a:spcPct val="80000"/>
              </a:lnSpc>
              <a:spcBef>
                <a:spcPts val="1573"/>
              </a:spcBef>
              <a:buFont typeface="Arial Narrow" pitchFamily="34"/>
            </a:pPr>
            <a:r>
              <a:rPr lang="x-none" sz="2400" b="1">
                <a:latin typeface="Arial Narrow" pitchFamily="34"/>
              </a:rPr>
              <a:t>најчешће</a:t>
            </a:r>
            <a:r>
              <a:rPr lang="en-US" sz="2400" b="1">
                <a:latin typeface="Arial Narrow" pitchFamily="34"/>
              </a:rPr>
              <a:t> </a:t>
            </a:r>
            <a:r>
              <a:rPr lang="x-none" sz="2400" b="1">
                <a:latin typeface="Arial Narrow" pitchFamily="34"/>
              </a:rPr>
              <a:t> у спинозном слоју,</a:t>
            </a:r>
          </a:p>
          <a:p>
            <a:pPr marL="0" lvl="0" indent="0" hangingPunct="1">
              <a:lnSpc>
                <a:spcPct val="80000"/>
              </a:lnSpc>
              <a:spcBef>
                <a:spcPts val="1800"/>
              </a:spcBef>
              <a:buFont typeface="Sylfaen" pitchFamily="18"/>
            </a:pPr>
            <a:r>
              <a:rPr lang="en-US" sz="2400" b="1">
                <a:solidFill>
                  <a:srgbClr val="000000"/>
                </a:solidFill>
                <a:latin typeface="Sylfaen" pitchFamily="18"/>
              </a:rPr>
              <a:t>(</a:t>
            </a:r>
            <a:r>
              <a:rPr lang="x-none" sz="2400" b="1">
                <a:solidFill>
                  <a:srgbClr val="000000"/>
                </a:solidFill>
                <a:latin typeface="Sylfaen" pitchFamily="18"/>
              </a:rPr>
              <a:t>интраепидермална везикула</a:t>
            </a:r>
            <a:r>
              <a:rPr lang="en-US" sz="2400" b="1">
                <a:solidFill>
                  <a:srgbClr val="000000"/>
                </a:solidFill>
                <a:latin typeface="Sylfaen" pitchFamily="18"/>
              </a:rPr>
              <a:t>)</a:t>
            </a:r>
          </a:p>
        </p:txBody>
      </p:sp>
      <p:sp>
        <p:nvSpPr>
          <p:cNvPr id="3" name="Rectangle 3"/>
          <p:cNvSpPr/>
          <p:nvPr/>
        </p:nvSpPr>
        <p:spPr>
          <a:xfrm>
            <a:off x="457200" y="2329920"/>
            <a:ext cx="4419720" cy="1191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000" b="1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0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балонастом дегенерацијом код херпесних лезија</a:t>
            </a:r>
          </a:p>
        </p:txBody>
      </p:sp>
      <p:sp>
        <p:nvSpPr>
          <p:cNvPr id="4" name="Rectangle 4"/>
          <p:cNvSpPr/>
          <p:nvPr/>
        </p:nvSpPr>
        <p:spPr>
          <a:xfrm>
            <a:off x="1676519" y="3352800"/>
            <a:ext cx="7467481" cy="40229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0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ВЕЛИЧИНЕ</a:t>
            </a:r>
            <a:r>
              <a:rPr lang="x-none" sz="20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је од главице чиоде до зрна проса округлог облика</a:t>
            </a:r>
          </a:p>
        </p:txBody>
      </p:sp>
      <p:sp>
        <p:nvSpPr>
          <p:cNvPr id="5" name="Rectangle 5"/>
          <p:cNvSpPr/>
          <p:nvPr/>
        </p:nvSpPr>
        <p:spPr>
          <a:xfrm>
            <a:off x="380880" y="3808800"/>
            <a:ext cx="489744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Кров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танак или дебео</a:t>
            </a:r>
          </a:p>
        </p:txBody>
      </p:sp>
      <p:sp>
        <p:nvSpPr>
          <p:cNvPr id="6" name="Rectangle 6"/>
          <p:cNvSpPr/>
          <p:nvPr/>
        </p:nvSpPr>
        <p:spPr>
          <a:xfrm>
            <a:off x="380880" y="4006799"/>
            <a:ext cx="9374400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Облик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куполаст, пљоснат, раван или у средини удубљен</a:t>
            </a:r>
          </a:p>
        </p:txBody>
      </p:sp>
      <p:sp>
        <p:nvSpPr>
          <p:cNvPr id="7" name="Rectangle 7"/>
          <p:cNvSpPr/>
          <p:nvPr/>
        </p:nvSpPr>
        <p:spPr>
          <a:xfrm>
            <a:off x="380880" y="4390200"/>
            <a:ext cx="9779040" cy="91655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Састављене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из једне, или више преграда </a:t>
            </a:r>
            <a:r>
              <a:rPr lang="en-US" sz="24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(</a:t>
            </a:r>
            <a:r>
              <a:rPr lang="x-none" sz="24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мултилокуларне</a:t>
            </a:r>
            <a:r>
              <a:rPr lang="en-US" sz="24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)</a:t>
            </a:r>
          </a:p>
        </p:txBody>
      </p:sp>
      <p:sp>
        <p:nvSpPr>
          <p:cNvPr id="8" name="Rectangle 8"/>
          <p:cNvSpPr/>
          <p:nvPr/>
        </p:nvSpPr>
        <p:spPr>
          <a:xfrm>
            <a:off x="380880" y="6029279"/>
            <a:ext cx="8763120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Појава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груписаних везикула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 омеђеној површини назива се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херпес</a:t>
            </a:r>
          </a:p>
        </p:txBody>
      </p:sp>
      <p:sp>
        <p:nvSpPr>
          <p:cNvPr id="9" name="Rectangle 9"/>
          <p:cNvSpPr/>
          <p:nvPr/>
        </p:nvSpPr>
        <p:spPr>
          <a:xfrm>
            <a:off x="380880" y="5182560"/>
            <a:ext cx="906804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2400" b="1" i="0" u="none" strike="noStrike" baseline="0">
                <a:ln>
                  <a:noFill/>
                </a:ln>
                <a:solidFill>
                  <a:srgbClr val="FF66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Садржај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2400" b="0" i="0" u="none" strike="noStrike" baseline="0">
                <a:ln>
                  <a:noFill/>
                </a:ln>
                <a:solidFill>
                  <a:srgbClr val="4D4D4D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бистар, али временом може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да се</a:t>
            </a:r>
            <a:r>
              <a:rPr lang="en-US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24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замути</a:t>
            </a:r>
          </a:p>
        </p:txBody>
      </p:sp>
      <p:sp>
        <p:nvSpPr>
          <p:cNvPr id="10" name="Rectangle 10"/>
          <p:cNvSpPr/>
          <p:nvPr/>
        </p:nvSpPr>
        <p:spPr>
          <a:xfrm flipV="1">
            <a:off x="380880" y="5790599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11" name="Rectangle 11"/>
          <p:cNvSpPr/>
          <p:nvPr/>
        </p:nvSpPr>
        <p:spPr>
          <a:xfrm flipV="1">
            <a:off x="380880" y="37332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4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pic>
        <p:nvPicPr>
          <p:cNvPr id="12" name="Picture 12" descr="369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762120" y="0"/>
            <a:ext cx="3429000" cy="236232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3"/>
          <p:cNvSpPr/>
          <p:nvPr/>
        </p:nvSpPr>
        <p:spPr>
          <a:xfrm>
            <a:off x="685799" y="171360"/>
            <a:ext cx="1364760" cy="337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6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VESICULLA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x1971180242108190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6324479" y="4876920"/>
            <a:ext cx="2590919" cy="1841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vezikula herpes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 t="25004" b="17504"/>
          <a:stretch>
            <a:fillRect/>
          </a:stretch>
        </p:blipFill>
        <p:spPr>
          <a:xfrm>
            <a:off x="380880" y="228600"/>
            <a:ext cx="3276720" cy="2195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49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 l="42593" t="32237" r="35641" b="33131"/>
          <a:stretch>
            <a:fillRect/>
          </a:stretch>
        </p:blipFill>
        <p:spPr>
          <a:xfrm>
            <a:off x="609480" y="4876920"/>
            <a:ext cx="2514600" cy="175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3048120" y="2514600"/>
            <a:ext cx="3313080" cy="2262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8" descr="48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/>
          <a:stretch>
            <a:fillRect/>
          </a:stretch>
        </p:blipFill>
        <p:spPr>
          <a:xfrm>
            <a:off x="5562720" y="304920"/>
            <a:ext cx="3124079" cy="2065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3962520" y="152280"/>
            <a:ext cx="4495680" cy="1447919"/>
          </a:xfrm>
        </p:spPr>
        <p:txBody>
          <a:bodyPr wrap="square" lIns="91440" tIns="45720" rIns="91440" bIns="45720"/>
          <a:lstStyle>
            <a:def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22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en-US" sz="3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129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en-US" sz="26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2pPr>
            <a:lvl3pPr marL="1143000" marR="0" lvl="2" indent="-228600" algn="l" rtl="0" hangingPunct="0">
              <a:lnSpc>
                <a:spcPct val="95000"/>
              </a:lnSpc>
              <a:spcBef>
                <a:spcPts val="1049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en-US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3pPr>
            <a:lvl4pPr marL="1600199" marR="0" lvl="3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4pPr>
            <a:lvl5pPr marL="2057400" marR="0" lvl="4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5pPr>
            <a:lvl6pPr marL="2057400" marR="0" lvl="5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6pPr>
            <a:lvl7pPr marL="2057400" marR="0" lvl="6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7pPr>
            <a:lvl8pPr marL="2057400" marR="0" lvl="7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8pPr>
            <a:lvl9pPr marL="2057400" marR="0" lvl="8" indent="-228600" algn="l" rtl="0" hangingPunct="0">
              <a:lnSpc>
                <a:spcPct val="75000"/>
              </a:lnSpc>
              <a:spcBef>
                <a:spcPts val="748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en-US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mo" pitchFamily="2"/>
                <a:cs typeface="Arimo" pitchFamily="2"/>
              </a:defRPr>
            </a:lvl9pPr>
          </a:lstStyle>
          <a:p>
            <a:pPr lvl="0" hangingPunct="1">
              <a:spcBef>
                <a:spcPts val="0"/>
              </a:spcBef>
              <a:buNone/>
            </a:pPr>
            <a:r>
              <a:rPr lang="x-none" sz="1800" b="1" i="1">
                <a:solidFill>
                  <a:srgbClr val="FFFF00"/>
                </a:solidFill>
                <a:latin typeface="Arial Narrow" pitchFamily="34"/>
              </a:rPr>
              <a:t>Bulla </a:t>
            </a:r>
            <a:r>
              <a:rPr lang="x-none" sz="1800" b="1">
                <a:solidFill>
                  <a:srgbClr val="FFFF00"/>
                </a:solidFill>
                <a:latin typeface="Arial Narrow" pitchFamily="34"/>
              </a:rPr>
              <a:t> </a:t>
            </a:r>
            <a:r>
              <a:rPr lang="en-US" sz="1800" b="1" i="1">
                <a:solidFill>
                  <a:srgbClr val="FFFF00"/>
                </a:solidFill>
                <a:latin typeface="Arial Narrow" pitchFamily="34"/>
              </a:rPr>
              <a:t>(</a:t>
            </a:r>
            <a:r>
              <a:rPr lang="x-none" sz="1800" b="1" i="1">
                <a:solidFill>
                  <a:srgbClr val="FFFF00"/>
                </a:solidFill>
                <a:latin typeface="Arial Narrow" pitchFamily="34"/>
              </a:rPr>
              <a:t>плих, мехур</a:t>
            </a:r>
            <a:r>
              <a:rPr lang="en-US" sz="1800" b="1" i="1">
                <a:solidFill>
                  <a:srgbClr val="FFFF00"/>
                </a:solidFill>
                <a:latin typeface="Arial Narrow" pitchFamily="34"/>
              </a:rPr>
              <a:t>)</a:t>
            </a:r>
          </a:p>
          <a:p>
            <a:pPr marL="0" lvl="0" indent="0" hangingPunct="1">
              <a:spcBef>
                <a:spcPts val="1349"/>
              </a:spcBef>
              <a:buFont typeface="Sylfaen" pitchFamily="18"/>
            </a:pPr>
            <a:r>
              <a:rPr lang="en-US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примарна</a:t>
            </a:r>
            <a:r>
              <a:rPr lang="x-none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 </a:t>
            </a:r>
            <a:r>
              <a:rPr lang="en-US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ефло</a:t>
            </a:r>
            <a:r>
              <a:rPr lang="x-none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r</a:t>
            </a:r>
            <a:r>
              <a:rPr lang="en-US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есц</a:t>
            </a:r>
            <a:r>
              <a:rPr lang="x-none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e</a:t>
            </a:r>
            <a:r>
              <a:rPr lang="en-US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нц</a:t>
            </a:r>
            <a:r>
              <a:rPr lang="x-none" sz="1800" b="1">
                <a:solidFill>
                  <a:srgbClr val="000000"/>
                </a:solidFill>
                <a:latin typeface="Sylfaen" pitchFamily="18"/>
                <a:cs typeface="Times New Roman" pitchFamily="18"/>
              </a:rPr>
              <a:t>a</a:t>
            </a:r>
          </a:p>
        </p:txBody>
      </p:sp>
      <p:sp>
        <p:nvSpPr>
          <p:cNvPr id="3" name="Rectangle 3"/>
          <p:cNvSpPr/>
          <p:nvPr/>
        </p:nvSpPr>
        <p:spPr>
          <a:xfrm flipV="1">
            <a:off x="380880" y="5486399"/>
            <a:ext cx="8763120" cy="76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72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7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0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380880" y="3504600"/>
            <a:ext cx="8763120" cy="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00">
              <a:alpha val="69000"/>
            </a:srgbClr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FFFFFF"/>
              </a:solidFill>
              <a:latin typeface="Arial Narrow" pitchFamily="34"/>
              <a:ea typeface="Arimo" pitchFamily="2"/>
              <a:cs typeface="Arimo" pitchFamily="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3886200" y="1676519"/>
            <a:ext cx="5257800" cy="1305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342720" marR="0" lvl="0" indent="-34272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1257120" algn="l"/>
                <a:tab pos="2171520" algn="l"/>
                <a:tab pos="3085919" algn="l"/>
                <a:tab pos="4000320" algn="l"/>
                <a:tab pos="4914720" algn="l"/>
                <a:tab pos="5829119" algn="l"/>
                <a:tab pos="6743519" algn="l"/>
                <a:tab pos="7657920" algn="l"/>
                <a:tab pos="8572320" algn="l"/>
                <a:tab pos="9486720" algn="l"/>
                <a:tab pos="1040112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НАСТАЈЕ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накупљањем течности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AutoNum type="alphaLcParenR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DC5900"/>
                </a:solidFill>
                <a:latin typeface="Arial Narrow" pitchFamily="34"/>
                <a:ea typeface="Arimo" pitchFamily="2"/>
                <a:cs typeface="Arimo" pitchFamily="2"/>
              </a:rPr>
              <a:t>у епидерму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или непосредно испод њега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FFFFFF"/>
              </a:buClr>
              <a:buSzPct val="100000"/>
              <a:buAutoNum type="alphaLcParenR"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DC5900"/>
                </a:solidFill>
                <a:latin typeface="Arial Narrow" pitchFamily="34"/>
                <a:ea typeface="Arimo" pitchFamily="2"/>
                <a:cs typeface="Arimo" pitchFamily="2"/>
              </a:rPr>
              <a:t>у епителу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или испод њега</a:t>
            </a:r>
          </a:p>
        </p:txBody>
      </p:sp>
      <p:sp>
        <p:nvSpPr>
          <p:cNvPr id="6" name="Rectangle 6"/>
          <p:cNvSpPr/>
          <p:nvPr/>
        </p:nvSpPr>
        <p:spPr>
          <a:xfrm>
            <a:off x="685799" y="2607840"/>
            <a:ext cx="281952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ВЕЛИ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" pitchFamily="34"/>
                <a:ea typeface="Times New Roman" pitchFamily="18"/>
                <a:cs typeface="Times New Roman" pitchFamily="18"/>
              </a:rPr>
              <a:t>Ч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ИНЕ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од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зрна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гра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ш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ка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ш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Times New Roman" pitchFamily="18"/>
                <a:cs typeface="Times New Roman" pitchFamily="18"/>
              </a:rPr>
              <a:t>љиве</a:t>
            </a:r>
          </a:p>
        </p:txBody>
      </p:sp>
      <p:sp>
        <p:nvSpPr>
          <p:cNvPr id="7" name="Rectangle 7"/>
          <p:cNvSpPr/>
          <p:nvPr/>
        </p:nvSpPr>
        <p:spPr>
          <a:xfrm>
            <a:off x="380880" y="3443400"/>
            <a:ext cx="56548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Унилокуларна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састављена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од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једне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шупљине</a:t>
            </a:r>
          </a:p>
        </p:txBody>
      </p:sp>
      <p:sp>
        <p:nvSpPr>
          <p:cNvPr id="8" name="Rectangle 8"/>
          <p:cNvSpPr/>
          <p:nvPr/>
        </p:nvSpPr>
        <p:spPr>
          <a:xfrm>
            <a:off x="6477119" y="5604120"/>
            <a:ext cx="23619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Буле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 Narrow" pitchFamily="34"/>
                <a:ea typeface="Arimo" pitchFamily="2"/>
                <a:cs typeface="Arimo" pitchFamily="2"/>
              </a:rPr>
              <a:t>трају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врло кратко</a:t>
            </a:r>
          </a:p>
        </p:txBody>
      </p:sp>
      <p:sp>
        <p:nvSpPr>
          <p:cNvPr id="9" name="Rectangle 9"/>
          <p:cNvSpPr/>
          <p:nvPr/>
        </p:nvSpPr>
        <p:spPr>
          <a:xfrm>
            <a:off x="380880" y="4035599"/>
            <a:ext cx="896472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Непосредно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прскању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остаци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крова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буле 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али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много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чешћи налаз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			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 фибрином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покривена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еродована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површина</a:t>
            </a:r>
          </a:p>
        </p:txBody>
      </p:sp>
      <p:sp>
        <p:nvSpPr>
          <p:cNvPr id="10" name="Rectangle 10"/>
          <p:cNvSpPr/>
          <p:nvPr/>
        </p:nvSpPr>
        <p:spPr>
          <a:xfrm>
            <a:off x="380880" y="4739040"/>
            <a:ext cx="643896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Свежа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була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може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6600"/>
                </a:solidFill>
                <a:latin typeface="Arial Narrow" pitchFamily="34"/>
                <a:ea typeface="Arimo" pitchFamily="2"/>
                <a:cs typeface="Arimo" pitchFamily="2"/>
              </a:rPr>
              <a:t>изгледати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-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напета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сјајна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FFFFFF"/>
                </a:solidFill>
                <a:latin typeface="Arial Narrow" pitchFamily="34"/>
                <a:ea typeface="Arimo" pitchFamily="2"/>
                <a:cs typeface="Arimo" pitchFamily="2"/>
              </a:rPr>
              <a:t>куполаста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04920" y="5483520"/>
            <a:ext cx="708660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Arial Narrow" pitchFamily="34"/>
                <a:ea typeface="Arimo" pitchFamily="2"/>
                <a:cs typeface="Arimo" pitchFamily="2"/>
              </a:rPr>
              <a:t>БУЛА</a:t>
            </a:r>
            <a:r>
              <a:rPr lang="x-none" sz="1800" b="0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је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карактериситка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0" u="none" strike="noStrike" baseline="0">
                <a:ln>
                  <a:noFill/>
                </a:ln>
                <a:solidFill>
                  <a:srgbClr val="4D4D4D"/>
                </a:solidFill>
                <a:latin typeface="Arial Narrow" pitchFamily="34"/>
                <a:ea typeface="Arimo" pitchFamily="2"/>
                <a:cs typeface="Arimo" pitchFamily="2"/>
              </a:rPr>
              <a:t>неких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дерматоза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,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алергијских манифестација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и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механичких и</a:t>
            </a:r>
            <a:r>
              <a:rPr lang="x-none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</a:t>
            </a:r>
            <a:r>
              <a:rPr lang="en-US" sz="1800" b="1" i="1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термичких оштећења</a:t>
            </a:r>
            <a:r>
              <a:rPr lang="x-none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Arial Narrow" pitchFamily="34"/>
                <a:ea typeface="Arimo" pitchFamily="2"/>
                <a:cs typeface="Arimo" pitchFamily="2"/>
              </a:rPr>
              <a:t>   </a:t>
            </a:r>
          </a:p>
        </p:txBody>
      </p:sp>
      <p:sp>
        <p:nvSpPr>
          <p:cNvPr id="12" name="Rectangle 12"/>
          <p:cNvSpPr/>
          <p:nvPr/>
        </p:nvSpPr>
        <p:spPr>
          <a:xfrm>
            <a:off x="4038479" y="2743199"/>
            <a:ext cx="4876920" cy="1248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r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(интраепидермална-интраепителијална)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Sylfaen" pitchFamily="18"/>
                <a:ea typeface="Arimo" pitchFamily="2"/>
                <a:cs typeface="Arimo" pitchFamily="2"/>
              </a:rPr>
              <a:t>(субепидермална-субепителијална)</a:t>
            </a:r>
          </a:p>
        </p:txBody>
      </p:sp>
      <p:pic>
        <p:nvPicPr>
          <p:cNvPr id="13" name="Picture 13" descr="Sl_31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 l="11365" r="13643"/>
          <a:stretch>
            <a:fillRect/>
          </a:stretch>
        </p:blipFill>
        <p:spPr>
          <a:xfrm>
            <a:off x="762120" y="304920"/>
            <a:ext cx="2971800" cy="229068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4"/>
          <p:cNvSpPr/>
          <p:nvPr/>
        </p:nvSpPr>
        <p:spPr>
          <a:xfrm>
            <a:off x="838080" y="304920"/>
            <a:ext cx="22860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>
            <a:defPPr lvl="0">
              <a:buClr>
                <a:srgbClr val="FFFFFF"/>
              </a:buClr>
              <a:buSzPct val="100000"/>
              <a:buFont typeface="Arial Narrow" pitchFamily="34"/>
              <a:buNone/>
            </a:defPPr>
            <a:lvl1pPr lvl="0">
              <a:buClr>
                <a:srgbClr val="FFFFFF"/>
              </a:buClr>
              <a:buSzPct val="100000"/>
              <a:buFont typeface="Arial Narrow" pitchFamily="34"/>
              <a:buChar char="•"/>
            </a:lvl1pPr>
            <a:lvl2pPr lvl="1">
              <a:buClr>
                <a:srgbClr val="FFFFFF"/>
              </a:buClr>
              <a:buSzPct val="100000"/>
              <a:buFont typeface="Arial Narrow" pitchFamily="34"/>
              <a:buChar char="•"/>
            </a:lvl2pPr>
            <a:lvl3pPr lvl="2">
              <a:buClr>
                <a:srgbClr val="FFFFFF"/>
              </a:buClr>
              <a:buSzPct val="100000"/>
              <a:buFont typeface="Arial Narrow" pitchFamily="34"/>
              <a:buChar char="•"/>
            </a:lvl3pPr>
            <a:lvl4pPr lvl="3">
              <a:buClr>
                <a:srgbClr val="FFFFFF"/>
              </a:buClr>
              <a:buSzPct val="100000"/>
              <a:buFont typeface="Arial Narrow" pitchFamily="34"/>
              <a:buChar char="•"/>
            </a:lvl4pPr>
            <a:lvl5pPr lvl="4">
              <a:buClr>
                <a:srgbClr val="FFFFFF"/>
              </a:buClr>
              <a:buSzPct val="100000"/>
              <a:buFont typeface="Arial Narrow" pitchFamily="34"/>
              <a:buChar char="•"/>
            </a:lvl5pPr>
            <a:lvl6pPr lvl="5">
              <a:buClr>
                <a:srgbClr val="FFFFFF"/>
              </a:buClr>
              <a:buSzPct val="100000"/>
              <a:buFont typeface="Arial Narrow" pitchFamily="34"/>
              <a:buChar char="•"/>
            </a:lvl6pPr>
            <a:lvl7pPr lvl="6">
              <a:buClr>
                <a:srgbClr val="FFFFFF"/>
              </a:buClr>
              <a:buSzPct val="100000"/>
              <a:buFont typeface="Arial Narrow" pitchFamily="34"/>
              <a:buChar char="•"/>
            </a:lvl7pPr>
            <a:lvl8pPr lvl="7">
              <a:buClr>
                <a:srgbClr val="FFFFFF"/>
              </a:buClr>
              <a:buSzPct val="100000"/>
              <a:buFont typeface="Arial Narrow" pitchFamily="34"/>
              <a:buChar char="•"/>
            </a:lvl8pPr>
            <a:lvl9pPr lvl="8">
              <a:buClr>
                <a:srgbClr val="FFFFFF"/>
              </a:buClr>
              <a:buSzPct val="100000"/>
              <a:buFont typeface="Arial Narrow" pitchFamily="34"/>
              <a:buChar char="•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None/>
              <a:tabLst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chemeClr val="bg1"/>
                </a:solidFill>
                <a:latin typeface="Arial Narrow" pitchFamily="34"/>
                <a:ea typeface="Arimo" pitchFamily="2"/>
                <a:cs typeface="Arimo" pitchFamily="2"/>
              </a:rPr>
              <a:t>GLOSSITIS ALLERGICA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accel="5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decel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Class="entr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Class="entr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Class="entr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Class="entr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1444</Words>
  <Application>Microsoft Office PowerPoint</Application>
  <PresentationFormat>On-screen Show (4:3)</PresentationFormat>
  <Paragraphs>335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Default</vt:lpstr>
      <vt:lpstr>Title1</vt:lpstr>
      <vt:lpstr>КОЖНО - СЛУЗОКОЖНА                        СЕМИОТИКА</vt:lpstr>
      <vt:lpstr> КОЖНО-СЛУЗОКОЖНА СЕМИОТИКА</vt:lpstr>
      <vt:lpstr>Друга подела ефлоресценци</vt:lpstr>
      <vt:lpstr>ЕФЛОРЕСЦЕНЦЕ У РАВНИ КОЖЕ СЕМИМУКОЗЕ И СЛУЗОКОЖЕ</vt:lpstr>
      <vt:lpstr>ЕФЛОРЕСЦЕНЦЕ ИЗНАД РАВНИ КОЖЕ СЕМИМУКОЗЕ И СЛУЗОКОЖЕ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KOŽNO-SLUZOKOŽNA SEMIOTIKA</dc:title>
  <dc:creator>Administrator</dc:creator>
  <cp:lastModifiedBy>John</cp:lastModifiedBy>
  <cp:revision>10</cp:revision>
  <dcterms:created xsi:type="dcterms:W3CDTF">2016-09-11T02:06:27Z</dcterms:created>
  <dcterms:modified xsi:type="dcterms:W3CDTF">2017-08-29T10:14:15Z</dcterms:modified>
</cp:coreProperties>
</file>